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2" r:id="rId1"/>
  </p:sldMasterIdLst>
  <p:notesMasterIdLst>
    <p:notesMasterId r:id="rId7"/>
  </p:notesMasterIdLst>
  <p:sldIdLst>
    <p:sldId id="572" r:id="rId2"/>
    <p:sldId id="666" r:id="rId3"/>
    <p:sldId id="711" r:id="rId4"/>
    <p:sldId id="708" r:id="rId5"/>
    <p:sldId id="679" r:id="rId6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47" userDrawn="1">
          <p15:clr>
            <a:srgbClr val="A4A3A4"/>
          </p15:clr>
        </p15:guide>
        <p15:guide id="2" pos="2162" userDrawn="1">
          <p15:clr>
            <a:srgbClr val="A4A3A4"/>
          </p15:clr>
        </p15:guide>
        <p15:guide id="3" orient="horz" pos="3146" userDrawn="1">
          <p15:clr>
            <a:srgbClr val="A4A3A4"/>
          </p15:clr>
        </p15:guide>
        <p15:guide id="4" orient="horz" pos="3148" userDrawn="1">
          <p15:clr>
            <a:srgbClr val="A4A3A4"/>
          </p15:clr>
        </p15:guide>
        <p15:guide id="5" orient="horz" pos="3127" userDrawn="1">
          <p15:clr>
            <a:srgbClr val="A4A3A4"/>
          </p15:clr>
        </p15:guide>
        <p15:guide id="6" orient="horz" pos="3128" userDrawn="1">
          <p15:clr>
            <a:srgbClr val="A4A3A4"/>
          </p15:clr>
        </p15:guide>
        <p15:guide id="7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Четвергова Людмила Владимировна" initials="ЧЛВ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18" autoAdjust="0"/>
    <p:restoredTop sz="94434" autoAdjust="0"/>
  </p:normalViewPr>
  <p:slideViewPr>
    <p:cSldViewPr>
      <p:cViewPr varScale="1">
        <p:scale>
          <a:sx n="68" d="100"/>
          <a:sy n="68" d="100"/>
        </p:scale>
        <p:origin x="152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80" y="-72"/>
      </p:cViewPr>
      <p:guideLst>
        <p:guide orient="horz" pos="3147"/>
        <p:guide pos="2162"/>
        <p:guide orient="horz" pos="3146"/>
        <p:guide orient="horz" pos="3148"/>
        <p:guide orient="horz" pos="3127"/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hape 96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7575" y="746125"/>
            <a:ext cx="4962525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6563" name="Shape 97"/>
          <p:cNvSpPr>
            <a:spLocks noGrp="1"/>
          </p:cNvSpPr>
          <p:nvPr>
            <p:ph type="body" sz="quarter" idx="1"/>
          </p:nvPr>
        </p:nvSpPr>
        <p:spPr bwMode="auto">
          <a:xfrm>
            <a:off x="906463" y="4715711"/>
            <a:ext cx="4984750" cy="446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02" tIns="45657" rIns="91302" bIns="45657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>
              <a:sym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8762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2707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 sz="8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 sz="8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 sz="800"/>
          </a:p>
        </p:txBody>
      </p:sp>
    </p:spTree>
    <p:extLst>
      <p:ext uri="{BB962C8B-B14F-4D97-AF65-F5344CB8AC3E}">
        <p14:creationId xmlns:p14="http://schemas.microsoft.com/office/powerpoint/2010/main" val="27043321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 sz="800"/>
          </a:p>
        </p:txBody>
      </p:sp>
    </p:spTree>
    <p:extLst>
      <p:ext uri="{BB962C8B-B14F-4D97-AF65-F5344CB8AC3E}">
        <p14:creationId xmlns:p14="http://schemas.microsoft.com/office/powerpoint/2010/main" val="2312489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25D97-6DD0-425B-9360-F5E23DBA287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49341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FD025-582F-4837-87F6-D139BD7B71E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97798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>
              <a:gd name="T0" fmla="*/ 2147483647 w 2706"/>
              <a:gd name="T1" fmla="*/ 0 h 640"/>
              <a:gd name="T2" fmla="*/ 2147483647 w 2706"/>
              <a:gd name="T3" fmla="*/ 0 h 640"/>
              <a:gd name="T4" fmla="*/ 2147483647 w 2706"/>
              <a:gd name="T5" fmla="*/ 2147483647 h 640"/>
              <a:gd name="T6" fmla="*/ 2147483647 w 2706"/>
              <a:gd name="T7" fmla="*/ 2147483647 h 640"/>
              <a:gd name="T8" fmla="*/ 2147483647 w 2706"/>
              <a:gd name="T9" fmla="*/ 2147483647 h 640"/>
              <a:gd name="T10" fmla="*/ 2147483647 w 2706"/>
              <a:gd name="T11" fmla="*/ 2147483647 h 640"/>
              <a:gd name="T12" fmla="*/ 2147483647 w 2706"/>
              <a:gd name="T13" fmla="*/ 2147483647 h 640"/>
              <a:gd name="T14" fmla="*/ 2147483647 w 2706"/>
              <a:gd name="T15" fmla="*/ 2147483647 h 640"/>
              <a:gd name="T16" fmla="*/ 2147483647 w 2706"/>
              <a:gd name="T17" fmla="*/ 2147483647 h 640"/>
              <a:gd name="T18" fmla="*/ 2147483647 w 2706"/>
              <a:gd name="T19" fmla="*/ 2147483647 h 640"/>
              <a:gd name="T20" fmla="*/ 2147483647 w 2706"/>
              <a:gd name="T21" fmla="*/ 2147483647 h 640"/>
              <a:gd name="T22" fmla="*/ 2147483647 w 2706"/>
              <a:gd name="T23" fmla="*/ 2147483647 h 640"/>
              <a:gd name="T24" fmla="*/ 2147483647 w 2706"/>
              <a:gd name="T25" fmla="*/ 2147483647 h 640"/>
              <a:gd name="T26" fmla="*/ 2147483647 w 2706"/>
              <a:gd name="T27" fmla="*/ 2147483647 h 640"/>
              <a:gd name="T28" fmla="*/ 2147483647 w 2706"/>
              <a:gd name="T29" fmla="*/ 2147483647 h 640"/>
              <a:gd name="T30" fmla="*/ 2147483647 w 2706"/>
              <a:gd name="T31" fmla="*/ 2147483647 h 640"/>
              <a:gd name="T32" fmla="*/ 2147483647 w 2706"/>
              <a:gd name="T33" fmla="*/ 2147483647 h 640"/>
              <a:gd name="T34" fmla="*/ 2147483647 w 2706"/>
              <a:gd name="T35" fmla="*/ 2147483647 h 640"/>
              <a:gd name="T36" fmla="*/ 0 w 2706"/>
              <a:gd name="T37" fmla="*/ 2147483647 h 640"/>
              <a:gd name="T38" fmla="*/ 0 w 2706"/>
              <a:gd name="T39" fmla="*/ 2147483647 h 640"/>
              <a:gd name="T40" fmla="*/ 2147483647 w 2706"/>
              <a:gd name="T41" fmla="*/ 2147483647 h 640"/>
              <a:gd name="T42" fmla="*/ 2147483647 w 2706"/>
              <a:gd name="T43" fmla="*/ 2147483647 h 640"/>
              <a:gd name="T44" fmla="*/ 2147483647 w 2706"/>
              <a:gd name="T45" fmla="*/ 2147483647 h 640"/>
              <a:gd name="T46" fmla="*/ 2147483647 w 2706"/>
              <a:gd name="T47" fmla="*/ 2147483647 h 640"/>
              <a:gd name="T48" fmla="*/ 2147483647 w 2706"/>
              <a:gd name="T49" fmla="*/ 2147483647 h 640"/>
              <a:gd name="T50" fmla="*/ 2147483647 w 2706"/>
              <a:gd name="T51" fmla="*/ 2147483647 h 640"/>
              <a:gd name="T52" fmla="*/ 2147483647 w 2706"/>
              <a:gd name="T53" fmla="*/ 2147483647 h 640"/>
              <a:gd name="T54" fmla="*/ 2147483647 w 2706"/>
              <a:gd name="T55" fmla="*/ 2147483647 h 640"/>
              <a:gd name="T56" fmla="*/ 2147483647 w 2706"/>
              <a:gd name="T57" fmla="*/ 2147483647 h 640"/>
              <a:gd name="T58" fmla="*/ 2147483647 w 2706"/>
              <a:gd name="T59" fmla="*/ 2147483647 h 640"/>
              <a:gd name="T60" fmla="*/ 2147483647 w 2706"/>
              <a:gd name="T61" fmla="*/ 2147483647 h 640"/>
              <a:gd name="T62" fmla="*/ 2147483647 w 2706"/>
              <a:gd name="T63" fmla="*/ 2147483647 h 640"/>
              <a:gd name="T64" fmla="*/ 2147483647 w 2706"/>
              <a:gd name="T65" fmla="*/ 2147483647 h 640"/>
              <a:gd name="T66" fmla="*/ 2147483647 w 2706"/>
              <a:gd name="T67" fmla="*/ 2147483647 h 640"/>
              <a:gd name="T68" fmla="*/ 2147483647 w 2706"/>
              <a:gd name="T69" fmla="*/ 2147483647 h 640"/>
              <a:gd name="T70" fmla="*/ 2147483647 w 2706"/>
              <a:gd name="T71" fmla="*/ 2147483647 h 640"/>
              <a:gd name="T72" fmla="*/ 2147483647 w 2706"/>
              <a:gd name="T73" fmla="*/ 2147483647 h 640"/>
              <a:gd name="T74" fmla="*/ 2147483647 w 2706"/>
              <a:gd name="T75" fmla="*/ 2147483647 h 640"/>
              <a:gd name="T76" fmla="*/ 2147483647 w 2706"/>
              <a:gd name="T77" fmla="*/ 2147483647 h 640"/>
              <a:gd name="T78" fmla="*/ 2147483647 w 2706"/>
              <a:gd name="T79" fmla="*/ 2147483647 h 640"/>
              <a:gd name="T80" fmla="*/ 2147483647 w 2706"/>
              <a:gd name="T81" fmla="*/ 2147483647 h 640"/>
              <a:gd name="T82" fmla="*/ 2147483647 w 2706"/>
              <a:gd name="T83" fmla="*/ 2147483647 h 640"/>
              <a:gd name="T84" fmla="*/ 2147483647 w 2706"/>
              <a:gd name="T85" fmla="*/ 2147483647 h 640"/>
              <a:gd name="T86" fmla="*/ 2147483647 w 2706"/>
              <a:gd name="T87" fmla="*/ 2147483647 h 640"/>
              <a:gd name="T88" fmla="*/ 2147483647 w 2706"/>
              <a:gd name="T89" fmla="*/ 2147483647 h 640"/>
              <a:gd name="T90" fmla="*/ 2147483647 w 2706"/>
              <a:gd name="T91" fmla="*/ 2147483647 h 640"/>
              <a:gd name="T92" fmla="*/ 2147483647 w 2706"/>
              <a:gd name="T93" fmla="*/ 2147483647 h 640"/>
              <a:gd name="T94" fmla="*/ 2147483647 w 2706"/>
              <a:gd name="T95" fmla="*/ 2147483647 h 640"/>
              <a:gd name="T96" fmla="*/ 2147483647 w 2706"/>
              <a:gd name="T97" fmla="*/ 2147483647 h 640"/>
              <a:gd name="T98" fmla="*/ 2147483647 w 2706"/>
              <a:gd name="T99" fmla="*/ 2147483647 h 640"/>
              <a:gd name="T100" fmla="*/ 2147483647 w 2706"/>
              <a:gd name="T101" fmla="*/ 2147483647 h 640"/>
              <a:gd name="T102" fmla="*/ 2147483647 w 2706"/>
              <a:gd name="T103" fmla="*/ 2147483647 h 640"/>
              <a:gd name="T104" fmla="*/ 2147483647 w 2706"/>
              <a:gd name="T105" fmla="*/ 2147483647 h 640"/>
              <a:gd name="T106" fmla="*/ 2147483647 w 2706"/>
              <a:gd name="T107" fmla="*/ 0 h 640"/>
              <a:gd name="T108" fmla="*/ 2147483647 w 2706"/>
              <a:gd name="T109" fmla="*/ 0 h 640"/>
              <a:gd name="T110" fmla="*/ 2147483647 w 2706"/>
              <a:gd name="T111" fmla="*/ 0 h 640"/>
              <a:gd name="T112" fmla="*/ 2147483647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2706"/>
              <a:gd name="T172" fmla="*/ 0 h 640"/>
              <a:gd name="T173" fmla="*/ 2706 w 2706"/>
              <a:gd name="T174" fmla="*/ 640 h 64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>
              <a:gd name="T0" fmla="*/ 2147483647 w 5216"/>
              <a:gd name="T1" fmla="*/ 2147483647 h 762"/>
              <a:gd name="T2" fmla="*/ 2147483647 w 5216"/>
              <a:gd name="T3" fmla="*/ 2147483647 h 762"/>
              <a:gd name="T4" fmla="*/ 2147483647 w 5216"/>
              <a:gd name="T5" fmla="*/ 2147483647 h 762"/>
              <a:gd name="T6" fmla="*/ 2147483647 w 5216"/>
              <a:gd name="T7" fmla="*/ 2147483647 h 762"/>
              <a:gd name="T8" fmla="*/ 2147483647 w 5216"/>
              <a:gd name="T9" fmla="*/ 2147483647 h 762"/>
              <a:gd name="T10" fmla="*/ 2147483647 w 5216"/>
              <a:gd name="T11" fmla="*/ 2147483647 h 762"/>
              <a:gd name="T12" fmla="*/ 2147483647 w 5216"/>
              <a:gd name="T13" fmla="*/ 2147483647 h 762"/>
              <a:gd name="T14" fmla="*/ 2147483647 w 5216"/>
              <a:gd name="T15" fmla="*/ 2147483647 h 762"/>
              <a:gd name="T16" fmla="*/ 2147483647 w 5216"/>
              <a:gd name="T17" fmla="*/ 2147483647 h 762"/>
              <a:gd name="T18" fmla="*/ 2147483647 w 5216"/>
              <a:gd name="T19" fmla="*/ 2147483647 h 762"/>
              <a:gd name="T20" fmla="*/ 2147483647 w 5216"/>
              <a:gd name="T21" fmla="*/ 2147483647 h 762"/>
              <a:gd name="T22" fmla="*/ 2147483647 w 5216"/>
              <a:gd name="T23" fmla="*/ 2147483647 h 762"/>
              <a:gd name="T24" fmla="*/ 2147483647 w 5216"/>
              <a:gd name="T25" fmla="*/ 2147483647 h 762"/>
              <a:gd name="T26" fmla="*/ 2147483647 w 5216"/>
              <a:gd name="T27" fmla="*/ 0 h 762"/>
              <a:gd name="T28" fmla="*/ 2147483647 w 5216"/>
              <a:gd name="T29" fmla="*/ 2147483647 h 762"/>
              <a:gd name="T30" fmla="*/ 2147483647 w 5216"/>
              <a:gd name="T31" fmla="*/ 2147483647 h 762"/>
              <a:gd name="T32" fmla="*/ 0 w 5216"/>
              <a:gd name="T33" fmla="*/ 2147483647 h 762"/>
              <a:gd name="T34" fmla="*/ 2147483647 w 5216"/>
              <a:gd name="T35" fmla="*/ 2147483647 h 762"/>
              <a:gd name="T36" fmla="*/ 2147483647 w 5216"/>
              <a:gd name="T37" fmla="*/ 2147483647 h 762"/>
              <a:gd name="T38" fmla="*/ 2147483647 w 5216"/>
              <a:gd name="T39" fmla="*/ 2147483647 h 762"/>
              <a:gd name="T40" fmla="*/ 2147483647 w 5216"/>
              <a:gd name="T41" fmla="*/ 2147483647 h 762"/>
              <a:gd name="T42" fmla="*/ 2147483647 w 5216"/>
              <a:gd name="T43" fmla="*/ 2147483647 h 762"/>
              <a:gd name="T44" fmla="*/ 2147483647 w 5216"/>
              <a:gd name="T45" fmla="*/ 2147483647 h 762"/>
              <a:gd name="T46" fmla="*/ 2147483647 w 5216"/>
              <a:gd name="T47" fmla="*/ 2147483647 h 762"/>
              <a:gd name="T48" fmla="*/ 2147483647 w 5216"/>
              <a:gd name="T49" fmla="*/ 2147483647 h 762"/>
              <a:gd name="T50" fmla="*/ 2147483647 w 5216"/>
              <a:gd name="T51" fmla="*/ 2147483647 h 762"/>
              <a:gd name="T52" fmla="*/ 2147483647 w 5216"/>
              <a:gd name="T53" fmla="*/ 2147483647 h 762"/>
              <a:gd name="T54" fmla="*/ 2147483647 w 5216"/>
              <a:gd name="T55" fmla="*/ 2147483647 h 762"/>
              <a:gd name="T56" fmla="*/ 2147483647 w 5216"/>
              <a:gd name="T57" fmla="*/ 2147483647 h 762"/>
              <a:gd name="T58" fmla="*/ 2147483647 w 5216"/>
              <a:gd name="T59" fmla="*/ 2147483647 h 762"/>
              <a:gd name="T60" fmla="*/ 2147483647 w 5216"/>
              <a:gd name="T61" fmla="*/ 2147483647 h 762"/>
              <a:gd name="T62" fmla="*/ 2147483647 w 5216"/>
              <a:gd name="T63" fmla="*/ 2147483647 h 762"/>
              <a:gd name="T64" fmla="*/ 2147483647 w 5216"/>
              <a:gd name="T65" fmla="*/ 2147483647 h 762"/>
              <a:gd name="T66" fmla="*/ 2147483647 w 5216"/>
              <a:gd name="T67" fmla="*/ 2147483647 h 762"/>
              <a:gd name="T68" fmla="*/ 2147483647 w 5216"/>
              <a:gd name="T69" fmla="*/ 2147483647 h 762"/>
              <a:gd name="T70" fmla="*/ 2147483647 w 5216"/>
              <a:gd name="T71" fmla="*/ 2147483647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5216"/>
              <a:gd name="T109" fmla="*/ 0 h 762"/>
              <a:gd name="T110" fmla="*/ 5216 w 5216"/>
              <a:gd name="T111" fmla="*/ 762 h 76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>
              <a:gd name="T0" fmla="*/ 0 w 5144"/>
              <a:gd name="T1" fmla="*/ 2147483647 h 694"/>
              <a:gd name="T2" fmla="*/ 0 w 5144"/>
              <a:gd name="T3" fmla="*/ 2147483647 h 694"/>
              <a:gd name="T4" fmla="*/ 2147483647 w 5144"/>
              <a:gd name="T5" fmla="*/ 2147483647 h 694"/>
              <a:gd name="T6" fmla="*/ 2147483647 w 5144"/>
              <a:gd name="T7" fmla="*/ 2147483647 h 694"/>
              <a:gd name="T8" fmla="*/ 2147483647 w 5144"/>
              <a:gd name="T9" fmla="*/ 2147483647 h 694"/>
              <a:gd name="T10" fmla="*/ 2147483647 w 5144"/>
              <a:gd name="T11" fmla="*/ 2147483647 h 694"/>
              <a:gd name="T12" fmla="*/ 2147483647 w 5144"/>
              <a:gd name="T13" fmla="*/ 2147483647 h 694"/>
              <a:gd name="T14" fmla="*/ 2147483647 w 5144"/>
              <a:gd name="T15" fmla="*/ 2147483647 h 694"/>
              <a:gd name="T16" fmla="*/ 2147483647 w 5144"/>
              <a:gd name="T17" fmla="*/ 2147483647 h 694"/>
              <a:gd name="T18" fmla="*/ 2147483647 w 5144"/>
              <a:gd name="T19" fmla="*/ 2147483647 h 694"/>
              <a:gd name="T20" fmla="*/ 2147483647 w 5144"/>
              <a:gd name="T21" fmla="*/ 2147483647 h 694"/>
              <a:gd name="T22" fmla="*/ 2147483647 w 5144"/>
              <a:gd name="T23" fmla="*/ 2147483647 h 694"/>
              <a:gd name="T24" fmla="*/ 2147483647 w 5144"/>
              <a:gd name="T25" fmla="*/ 0 h 694"/>
              <a:gd name="T26" fmla="*/ 2147483647 w 5144"/>
              <a:gd name="T27" fmla="*/ 2147483647 h 694"/>
              <a:gd name="T28" fmla="*/ 2147483647 w 5144"/>
              <a:gd name="T29" fmla="*/ 2147483647 h 694"/>
              <a:gd name="T30" fmla="*/ 2147483647 w 5144"/>
              <a:gd name="T31" fmla="*/ 2147483647 h 694"/>
              <a:gd name="T32" fmla="*/ 2147483647 w 5144"/>
              <a:gd name="T33" fmla="*/ 2147483647 h 694"/>
              <a:gd name="T34" fmla="*/ 2147483647 w 5144"/>
              <a:gd name="T35" fmla="*/ 2147483647 h 694"/>
              <a:gd name="T36" fmla="*/ 2147483647 w 5144"/>
              <a:gd name="T37" fmla="*/ 2147483647 h 694"/>
              <a:gd name="T38" fmla="*/ 2147483647 w 5144"/>
              <a:gd name="T39" fmla="*/ 2147483647 h 694"/>
              <a:gd name="T40" fmla="*/ 2147483647 w 5144"/>
              <a:gd name="T41" fmla="*/ 2147483647 h 694"/>
              <a:gd name="T42" fmla="*/ 2147483647 w 5144"/>
              <a:gd name="T43" fmla="*/ 2147483647 h 694"/>
              <a:gd name="T44" fmla="*/ 2147483647 w 5144"/>
              <a:gd name="T45" fmla="*/ 2147483647 h 694"/>
              <a:gd name="T46" fmla="*/ 2147483647 w 5144"/>
              <a:gd name="T47" fmla="*/ 2147483647 h 694"/>
              <a:gd name="T48" fmla="*/ 2147483647 w 5144"/>
              <a:gd name="T49" fmla="*/ 2147483647 h 694"/>
              <a:gd name="T50" fmla="*/ 2147483647 w 5144"/>
              <a:gd name="T51" fmla="*/ 2147483647 h 694"/>
              <a:gd name="T52" fmla="*/ 2147483647 w 5144"/>
              <a:gd name="T53" fmla="*/ 2147483647 h 694"/>
              <a:gd name="T54" fmla="*/ 2147483647 w 5144"/>
              <a:gd name="T55" fmla="*/ 2147483647 h 694"/>
              <a:gd name="T56" fmla="*/ 2147483647 w 5144"/>
              <a:gd name="T57" fmla="*/ 2147483647 h 694"/>
              <a:gd name="T58" fmla="*/ 2147483647 w 5144"/>
              <a:gd name="T59" fmla="*/ 2147483647 h 694"/>
              <a:gd name="T60" fmla="*/ 2147483647 w 5144"/>
              <a:gd name="T61" fmla="*/ 2147483647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5144"/>
              <a:gd name="T94" fmla="*/ 0 h 694"/>
              <a:gd name="T95" fmla="*/ 5144 w 5144"/>
              <a:gd name="T96" fmla="*/ 694 h 694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>
              <a:gd name="T0" fmla="*/ 0 w 3112"/>
              <a:gd name="T1" fmla="*/ 2147483647 h 584"/>
              <a:gd name="T2" fmla="*/ 0 w 3112"/>
              <a:gd name="T3" fmla="*/ 2147483647 h 584"/>
              <a:gd name="T4" fmla="*/ 2147483647 w 3112"/>
              <a:gd name="T5" fmla="*/ 2147483647 h 584"/>
              <a:gd name="T6" fmla="*/ 2147483647 w 3112"/>
              <a:gd name="T7" fmla="*/ 2147483647 h 584"/>
              <a:gd name="T8" fmla="*/ 2147483647 w 3112"/>
              <a:gd name="T9" fmla="*/ 2147483647 h 584"/>
              <a:gd name="T10" fmla="*/ 2147483647 w 3112"/>
              <a:gd name="T11" fmla="*/ 2147483647 h 584"/>
              <a:gd name="T12" fmla="*/ 2147483647 w 3112"/>
              <a:gd name="T13" fmla="*/ 2147483647 h 584"/>
              <a:gd name="T14" fmla="*/ 2147483647 w 3112"/>
              <a:gd name="T15" fmla="*/ 2147483647 h 584"/>
              <a:gd name="T16" fmla="*/ 2147483647 w 3112"/>
              <a:gd name="T17" fmla="*/ 2147483647 h 584"/>
              <a:gd name="T18" fmla="*/ 2147483647 w 3112"/>
              <a:gd name="T19" fmla="*/ 2147483647 h 584"/>
              <a:gd name="T20" fmla="*/ 2147483647 w 3112"/>
              <a:gd name="T21" fmla="*/ 2147483647 h 584"/>
              <a:gd name="T22" fmla="*/ 2147483647 w 3112"/>
              <a:gd name="T23" fmla="*/ 2147483647 h 584"/>
              <a:gd name="T24" fmla="*/ 2147483647 w 3112"/>
              <a:gd name="T25" fmla="*/ 2147483647 h 584"/>
              <a:gd name="T26" fmla="*/ 2147483647 w 3112"/>
              <a:gd name="T27" fmla="*/ 2147483647 h 584"/>
              <a:gd name="T28" fmla="*/ 2147483647 w 3112"/>
              <a:gd name="T29" fmla="*/ 2147483647 h 584"/>
              <a:gd name="T30" fmla="*/ 2147483647 w 3112"/>
              <a:gd name="T31" fmla="*/ 2147483647 h 584"/>
              <a:gd name="T32" fmla="*/ 2147483647 w 3112"/>
              <a:gd name="T33" fmla="*/ 2147483647 h 584"/>
              <a:gd name="T34" fmla="*/ 2147483647 w 3112"/>
              <a:gd name="T35" fmla="*/ 2147483647 h 584"/>
              <a:gd name="T36" fmla="*/ 2147483647 w 3112"/>
              <a:gd name="T37" fmla="*/ 2147483647 h 584"/>
              <a:gd name="T38" fmla="*/ 2147483647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112"/>
              <a:gd name="T61" fmla="*/ 0 h 584"/>
              <a:gd name="T62" fmla="*/ 3112 w 3112"/>
              <a:gd name="T63" fmla="*/ 584 h 584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>
              <a:gd name="T0" fmla="*/ 2147483647 w 8196"/>
              <a:gd name="T1" fmla="*/ 2147483647 h 1192"/>
              <a:gd name="T2" fmla="*/ 2147483647 w 8196"/>
              <a:gd name="T3" fmla="*/ 2147483647 h 1192"/>
              <a:gd name="T4" fmla="*/ 2147483647 w 8196"/>
              <a:gd name="T5" fmla="*/ 2147483647 h 1192"/>
              <a:gd name="T6" fmla="*/ 2147483647 w 8196"/>
              <a:gd name="T7" fmla="*/ 2147483647 h 1192"/>
              <a:gd name="T8" fmla="*/ 2147483647 w 8196"/>
              <a:gd name="T9" fmla="*/ 2147483647 h 1192"/>
              <a:gd name="T10" fmla="*/ 2147483647 w 8196"/>
              <a:gd name="T11" fmla="*/ 2147483647 h 1192"/>
              <a:gd name="T12" fmla="*/ 2147483647 w 8196"/>
              <a:gd name="T13" fmla="*/ 2147483647 h 1192"/>
              <a:gd name="T14" fmla="*/ 2147483647 w 8196"/>
              <a:gd name="T15" fmla="*/ 2147483647 h 1192"/>
              <a:gd name="T16" fmla="*/ 2147483647 w 8196"/>
              <a:gd name="T17" fmla="*/ 2147483647 h 1192"/>
              <a:gd name="T18" fmla="*/ 2147483647 w 8196"/>
              <a:gd name="T19" fmla="*/ 2147483647 h 1192"/>
              <a:gd name="T20" fmla="*/ 2147483647 w 8196"/>
              <a:gd name="T21" fmla="*/ 2147483647 h 1192"/>
              <a:gd name="T22" fmla="*/ 2147483647 w 8196"/>
              <a:gd name="T23" fmla="*/ 2147483647 h 1192"/>
              <a:gd name="T24" fmla="*/ 2147483647 w 8196"/>
              <a:gd name="T25" fmla="*/ 2147483647 h 1192"/>
              <a:gd name="T26" fmla="*/ 2147483647 w 8196"/>
              <a:gd name="T27" fmla="*/ 2147483647 h 1192"/>
              <a:gd name="T28" fmla="*/ 2147483647 w 8196"/>
              <a:gd name="T29" fmla="*/ 2147483647 h 1192"/>
              <a:gd name="T30" fmla="*/ 2147483647 w 8196"/>
              <a:gd name="T31" fmla="*/ 2147483647 h 1192"/>
              <a:gd name="T32" fmla="*/ 2147483647 w 8196"/>
              <a:gd name="T33" fmla="*/ 2147483647 h 1192"/>
              <a:gd name="T34" fmla="*/ 2147483647 w 8196"/>
              <a:gd name="T35" fmla="*/ 2147483647 h 1192"/>
              <a:gd name="T36" fmla="*/ 2147483647 w 8196"/>
              <a:gd name="T37" fmla="*/ 2147483647 h 1192"/>
              <a:gd name="T38" fmla="*/ 2147483647 w 8196"/>
              <a:gd name="T39" fmla="*/ 2147483647 h 1192"/>
              <a:gd name="T40" fmla="*/ 2147483647 w 8196"/>
              <a:gd name="T41" fmla="*/ 2147483647 h 1192"/>
              <a:gd name="T42" fmla="*/ 2147483647 w 8196"/>
              <a:gd name="T43" fmla="*/ 2147483647 h 1192"/>
              <a:gd name="T44" fmla="*/ 2147483647 w 8196"/>
              <a:gd name="T45" fmla="*/ 0 h 1192"/>
              <a:gd name="T46" fmla="*/ 2147483647 w 8196"/>
              <a:gd name="T47" fmla="*/ 2147483647 h 1192"/>
              <a:gd name="T48" fmla="*/ 2147483647 w 8196"/>
              <a:gd name="T49" fmla="*/ 2147483647 h 1192"/>
              <a:gd name="T50" fmla="*/ 2147483647 w 8196"/>
              <a:gd name="T51" fmla="*/ 2147483647 h 1192"/>
              <a:gd name="T52" fmla="*/ 2147483647 w 8196"/>
              <a:gd name="T53" fmla="*/ 2147483647 h 1192"/>
              <a:gd name="T54" fmla="*/ 2147483647 w 8196"/>
              <a:gd name="T55" fmla="*/ 2147483647 h 1192"/>
              <a:gd name="T56" fmla="*/ 2147483647 w 8196"/>
              <a:gd name="T57" fmla="*/ 2147483647 h 1192"/>
              <a:gd name="T58" fmla="*/ 2147483647 w 8196"/>
              <a:gd name="T59" fmla="*/ 2147483647 h 1192"/>
              <a:gd name="T60" fmla="*/ 2147483647 w 8196"/>
              <a:gd name="T61" fmla="*/ 2147483647 h 1192"/>
              <a:gd name="T62" fmla="*/ 0 w 8196"/>
              <a:gd name="T63" fmla="*/ 2147483647 h 1192"/>
              <a:gd name="T64" fmla="*/ 2147483647 w 8196"/>
              <a:gd name="T65" fmla="*/ 2147483647 h 1192"/>
              <a:gd name="T66" fmla="*/ 2147483647 w 8196"/>
              <a:gd name="T67" fmla="*/ 2147483647 h 1192"/>
              <a:gd name="T68" fmla="*/ 2147483647 w 8196"/>
              <a:gd name="T69" fmla="*/ 2147483647 h 1192"/>
              <a:gd name="T70" fmla="*/ 2147483647 w 8196"/>
              <a:gd name="T71" fmla="*/ 2147483647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8196"/>
              <a:gd name="T109" fmla="*/ 0 h 1192"/>
              <a:gd name="T110" fmla="*/ 8196 w 8196"/>
              <a:gd name="T111" fmla="*/ 1192 h 119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FE093-6E0E-4E33-A082-3D3063D16D6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9044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3FA81-6958-43C3-B536-5AAD7B01E59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10075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BC900-CF8C-41C7-A2F7-03EFCB56928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1614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0DEBA-D487-441D-A4F1-8596BF25E52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1954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1258D-6CD1-49E2-94C2-CC43CBD910E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53682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DF9DE-A2D7-4C4E-A020-45A9EB8BDE5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4496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856FE-DA40-4FCB-AA76-C3C852A98F8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31686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92425-5E86-48FE-8D41-402A1C05C85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1671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FBFD2-A8BF-4922-BC2E-DC42C7FB638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687832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Заголовок, текс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 userDrawn="1"/>
        </p:nvSpPr>
        <p:spPr>
          <a:xfrm>
            <a:off x="0" y="0"/>
            <a:ext cx="9144000" cy="765175"/>
          </a:xfrm>
          <a:prstGeom prst="rect">
            <a:avLst/>
          </a:prstGeom>
          <a:solidFill>
            <a:srgbClr val="0070C1"/>
          </a:solidFill>
        </p:spPr>
        <p:txBody>
          <a:bodyPr anchor="ctr">
            <a:normAutofit/>
          </a:bodyPr>
          <a:lstStyle>
            <a:lvl1pPr indent="450000"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ru-RU" dirty="0">
              <a:solidFill>
                <a:srgbClr val="FFFFFF"/>
              </a:solidFill>
              <a:sym typeface="Arial"/>
            </a:endParaRPr>
          </a:p>
        </p:txBody>
      </p:sp>
      <p:pic>
        <p:nvPicPr>
          <p:cNvPr id="5" name="Picture 7" descr="самара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4450"/>
            <a:ext cx="57626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68313" y="981075"/>
            <a:ext cx="8424862" cy="540067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4"/>
          </p:nvPr>
        </p:nvSpPr>
        <p:spPr>
          <a:xfrm>
            <a:off x="8172450" y="6513513"/>
            <a:ext cx="514350" cy="365125"/>
          </a:xfrm>
        </p:spPr>
        <p:txBody>
          <a:bodyPr anchor="b"/>
          <a:lstStyle>
            <a:lvl1pPr>
              <a:defRPr/>
            </a:lvl1pPr>
          </a:lstStyle>
          <a:p>
            <a:pPr>
              <a:defRPr/>
            </a:pPr>
            <a:fld id="{D1C5C2BA-E30D-45E5-9240-1BB2E23AC93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8087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2051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205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6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206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05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4101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5164138" y="6249988"/>
            <a:ext cx="37861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73E87"/>
                </a:solidFill>
                <a:latin typeface="Arial" charset="0"/>
                <a:cs typeface="Arial" charset="0"/>
                <a:sym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193675" y="6249988"/>
            <a:ext cx="37861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0">
              <a:defRPr sz="1000">
                <a:latin typeface="Arial" charset="0"/>
                <a:cs typeface="Arial" charset="0"/>
                <a:sym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3990975" y="6249988"/>
            <a:ext cx="11620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>
              <a:defRPr sz="1000">
                <a:solidFill>
                  <a:srgbClr val="073E87"/>
                </a:solidFill>
                <a:latin typeface="Arial" charset="0"/>
                <a:cs typeface="Arial" charset="0"/>
                <a:sym typeface="Arial" charset="0"/>
              </a:defRPr>
            </a:lvl1pPr>
          </a:lstStyle>
          <a:p>
            <a:pPr>
              <a:defRPr/>
            </a:pPr>
            <a:fld id="{5D319607-81F2-4447-BA0D-AE5EACDEB79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205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4310" r:id="rId1"/>
    <p:sldLayoutId id="2147494311" r:id="rId2"/>
    <p:sldLayoutId id="2147494312" r:id="rId3"/>
    <p:sldLayoutId id="2147494313" r:id="rId4"/>
    <p:sldLayoutId id="2147494314" r:id="rId5"/>
    <p:sldLayoutId id="2147494315" r:id="rId6"/>
    <p:sldLayoutId id="2147494316" r:id="rId7"/>
    <p:sldLayoutId id="2147494317" r:id="rId8"/>
    <p:sldLayoutId id="2147494318" r:id="rId9"/>
    <p:sldLayoutId id="2147494319" r:id="rId10"/>
    <p:sldLayoutId id="2147494320" r:id="rId11"/>
    <p:sldLayoutId id="2147494321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730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8003952"/>
              </p:ext>
            </p:extLst>
          </p:nvPr>
        </p:nvGraphicFramePr>
        <p:xfrm>
          <a:off x="79374" y="1164650"/>
          <a:ext cx="8816974" cy="4769783"/>
        </p:xfrm>
        <a:graphic>
          <a:graphicData uri="http://schemas.openxmlformats.org/drawingml/2006/table">
            <a:tbl>
              <a:tblPr/>
              <a:tblGrid>
                <a:gridCol w="393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72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7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120251954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387696486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691880587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4045239633"/>
                    </a:ext>
                  </a:extLst>
                </a:gridCol>
                <a:gridCol w="651941">
                  <a:extLst>
                    <a:ext uri="{9D8B030D-6E8A-4147-A177-3AD203B41FA5}">
                      <a16:colId xmlns:a16="http://schemas.microsoft.com/office/drawing/2014/main" val="1132575114"/>
                    </a:ext>
                  </a:extLst>
                </a:gridCol>
              </a:tblGrid>
              <a:tr h="234950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№ п/п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Наименование показателя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pitchFamily="34" charset="0"/>
                        </a:rPr>
                        <a:t>2022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pitchFamily="34" charset="0"/>
                        </a:rPr>
                        <a:t>2023</a:t>
                      </a:r>
                      <a:endParaRPr lang="ru-RU" dirty="0"/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9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План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Факт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План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Факт </a:t>
                      </a:r>
                      <a:endParaRPr lang="ru-RU"/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3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</a:t>
                      </a: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 кв.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II</a:t>
                      </a: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 </a:t>
                      </a:r>
                      <a:r>
                        <a:rPr kumimoji="0" lang="ru-RU" altLang="ru-RU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кв</a:t>
                      </a:r>
                      <a:r>
                        <a:rPr kumimoji="0" lang="en-US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.</a:t>
                      </a: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III</a:t>
                      </a: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 </a:t>
                      </a:r>
                      <a:r>
                        <a:rPr kumimoji="0" lang="ru-RU" altLang="ru-RU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кв</a:t>
                      </a:r>
                      <a:r>
                        <a:rPr kumimoji="0" lang="en-US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.</a:t>
                      </a: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IV </a:t>
                      </a: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кв.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5610"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«Развитие системы оказания первичной медико-санитарной помощи»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3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1.1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0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Количество граждан, ежегодно проходящих профилактический медицинский осмотр и (или) диспансеризацию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18164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20631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2602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dirty="0">
                          <a:effectLst/>
                          <a:latin typeface="Liberation Sans"/>
                        </a:rPr>
                        <a:t>12 070</a:t>
                      </a:r>
                      <a:endParaRPr lang="ru-RU" dirty="0">
                        <a:effectLst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20220 98%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1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0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Количество волонтёров, привлечённых к процессам организации оказания медицинской помощи (помощь при проведении вакцинации, диспансеризации, </a:t>
                      </a:r>
                      <a:r>
                        <a:rPr kumimoji="0" lang="ru-RU" altLang="ru-RU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обзвоне</a:t>
                      </a: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 пациентов и т.д.)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5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0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Количество массовых мероприятий (очных и в формате </a:t>
                      </a:r>
                      <a:r>
                        <a:rPr kumimoji="0" lang="en-US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on-line</a:t>
                      </a: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), проведённых администрацией муниципального образования с целью информирования граждан о профилактике заболеваний и популяризации ЗОЖ, информирования граждан о созданных в муниципальном образовании условиях для привлечения медицинских кадров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6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Охват населения вакцинопрофилактикой от гриппа (не менее 60% от всего населения муниципального образования), 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59,39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61,07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dirty="0">
                          <a:effectLst/>
                          <a:latin typeface="Liberation Sans"/>
                        </a:rPr>
                        <a:t>24,22%</a:t>
                      </a:r>
                      <a:endParaRPr lang="ru-RU" dirty="0">
                        <a:effectLst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51,71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86,19%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8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Число посещений сельскими жителями ФП, </a:t>
                      </a:r>
                      <a:r>
                        <a:rPr kumimoji="0" lang="ru-RU" altLang="ru-RU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ФАПов</a:t>
                      </a: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 и ВА в расчете на 1 сельского жителя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dirty="0">
                          <a:effectLst/>
                          <a:latin typeface="Liberation Sans"/>
                        </a:rPr>
                        <a:t>1,55</a:t>
                      </a:r>
                      <a:endParaRPr lang="ru-RU" dirty="0">
                        <a:effectLst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2,26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114,72%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9011" name="Shape 435"/>
          <p:cNvSpPr>
            <a:spLocks noChangeArrowheads="1"/>
          </p:cNvSpPr>
          <p:nvPr/>
        </p:nvSpPr>
        <p:spPr bwMode="auto">
          <a:xfrm>
            <a:off x="684213" y="57150"/>
            <a:ext cx="83518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algn="ctr" eaLnBrk="1" hangingPunct="1"/>
            <a:r>
              <a:rPr lang="ru-RU" altLang="ru-RU" sz="1600" b="1" dirty="0">
                <a:solidFill>
                  <a:srgbClr val="FFFFFF"/>
                </a:solidFill>
              </a:rPr>
              <a:t>НАЦИОНАЛЬНЫЙ ПРОЕКТ «ЗДРАВООХРАНЕНИЕ» </a:t>
            </a:r>
          </a:p>
          <a:p>
            <a:pPr algn="ctr" eaLnBrk="1" hangingPunct="1"/>
            <a:r>
              <a:rPr lang="ru-RU" altLang="ru-RU" sz="1600" b="1" dirty="0">
                <a:solidFill>
                  <a:srgbClr val="FFFFFF"/>
                </a:solidFill>
                <a:cs typeface="Arial" pitchFamily="34" charset="0"/>
              </a:rPr>
              <a:t>МУНИЦИПАЛЬНОГО РАЙОНА БЕЗЕНЧУКСКИЙ</a:t>
            </a:r>
          </a:p>
        </p:txBody>
      </p:sp>
      <p:sp>
        <p:nvSpPr>
          <p:cNvPr id="39012" name="Номер слайда 2"/>
          <p:cNvSpPr txBox="1">
            <a:spLocks noGrp="1"/>
          </p:cNvSpPr>
          <p:nvPr/>
        </p:nvSpPr>
        <p:spPr bwMode="auto">
          <a:xfrm>
            <a:off x="8601075" y="6492875"/>
            <a:ext cx="5143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algn="ctr" eaLnBrk="1"/>
            <a:fld id="{A0CCFE71-A9E1-454E-AA46-B72BD244A4DE}" type="slidenum">
              <a:rPr lang="ru-RU" altLang="ru-RU" sz="1000">
                <a:solidFill>
                  <a:srgbClr val="073E87"/>
                </a:solidFill>
              </a:rPr>
              <a:pPr algn="ctr" eaLnBrk="1"/>
              <a:t>1</a:t>
            </a:fld>
            <a:endParaRPr lang="ru-RU" altLang="ru-RU" sz="1000">
              <a:solidFill>
                <a:srgbClr val="073E87"/>
              </a:solidFill>
            </a:endParaRPr>
          </a:p>
        </p:txBody>
      </p:sp>
      <p:pic>
        <p:nvPicPr>
          <p:cNvPr id="390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24625"/>
            <a:ext cx="9153525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014" name="Прямоугольник 1"/>
          <p:cNvSpPr>
            <a:spLocks noChangeArrowheads="1"/>
          </p:cNvSpPr>
          <p:nvPr/>
        </p:nvSpPr>
        <p:spPr bwMode="auto">
          <a:xfrm>
            <a:off x="1955800" y="765175"/>
            <a:ext cx="5064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algn="ctr" eaLnBrk="1" hangingPunct="1"/>
            <a:r>
              <a:rPr lang="ru-RU" altLang="ru-RU" sz="1200" b="1" dirty="0"/>
              <a:t>1. ДОСТИЖЕНИЕ ЦЕЛЕВЫХ ПОКАЗАТЕЛЕЙ В 2022-2023 ГОДАХ</a:t>
            </a:r>
          </a:p>
        </p:txBody>
      </p:sp>
      <p:pic>
        <p:nvPicPr>
          <p:cNvPr id="39015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-4763"/>
            <a:ext cx="900112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3121"/>
            <a:ext cx="50006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730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1501941"/>
              </p:ext>
            </p:extLst>
          </p:nvPr>
        </p:nvGraphicFramePr>
        <p:xfrm>
          <a:off x="151375" y="1412776"/>
          <a:ext cx="8888412" cy="4085218"/>
        </p:xfrm>
        <a:graphic>
          <a:graphicData uri="http://schemas.openxmlformats.org/drawingml/2006/table">
            <a:tbl>
              <a:tblPr/>
              <a:tblGrid>
                <a:gridCol w="392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1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27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34950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№ п/п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Наименование показателя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pitchFamily="34" charset="0"/>
                        </a:rPr>
                        <a:t>2022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pitchFamily="34" charset="0"/>
                        </a:rPr>
                        <a:t>2023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0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План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Факт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План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Факт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4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</a:t>
                      </a: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 кв.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II</a:t>
                      </a: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 кв</a:t>
                      </a: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.</a:t>
                      </a:r>
                      <a:endParaRPr kumimoji="0" lang="ru-RU" alt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III</a:t>
                      </a: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 кв</a:t>
                      </a: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.</a:t>
                      </a:r>
                      <a:endParaRPr kumimoji="0" lang="ru-RU" alt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IV </a:t>
                      </a: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кв.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338">
                <a:tc gridSpan="9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2.«Обеспечение медицинских организаций системы здравоохранения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Самарской области квалифицированными кадрами»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2.1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0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Количество основных медицинских работников, оказывающих медицинскую помощь в амбулаторных условиях, врачей, человек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dirty="0">
                          <a:effectLst/>
                          <a:latin typeface="Liberation Sans"/>
                        </a:rPr>
                        <a:t>52</a:t>
                      </a:r>
                      <a:endParaRPr lang="ru-RU" dirty="0">
                        <a:effectLst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62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98,41%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70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2.2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0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Количество основных медицинских работников, оказывающих медицинскую помощь в амбулаторных условиях, средних медработников, человек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altLang="ru-RU" sz="9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9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 pitchFamily="34" charset="0"/>
                        </a:rPr>
                        <a:t>161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175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dirty="0">
                          <a:effectLst/>
                          <a:latin typeface="Liberation Sans"/>
                        </a:rPr>
                        <a:t>166</a:t>
                      </a:r>
                      <a:endParaRPr lang="ru-RU" dirty="0">
                        <a:effectLst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9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 pitchFamily="34" charset="0"/>
                        </a:rPr>
                        <a:t>173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9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 pitchFamily="34" charset="0"/>
                        </a:rPr>
                        <a:t>100,58%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5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2.3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Укомплектованность медицинских организаций, оказывающих медицинскую помощь в амбулаторных условиях (доля занятых физическими лицами должностей от общего количества должностей в медицинских учреждениях, оказывающих медицинскую помощь в амбулаторных условиях), врачей,%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95,0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altLang="ru-RU" sz="9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altLang="ru-RU" sz="9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9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 pitchFamily="34" charset="0"/>
                        </a:rPr>
                        <a:t>79,6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95,0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81,26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81,4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dirty="0">
                          <a:effectLst/>
                          <a:latin typeface="Liberation Sans"/>
                        </a:rPr>
                        <a:t>78,2%</a:t>
                      </a:r>
                      <a:endParaRPr lang="ru-RU" dirty="0">
                        <a:effectLst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9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 pitchFamily="34" charset="0"/>
                        </a:rPr>
                        <a:t>90,9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9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 pitchFamily="34" charset="0"/>
                        </a:rPr>
                        <a:t>95,72%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276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2.4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Укомплектованность медицинских организаций, оказывающих медицинскую помощь в амбулаторных условиях (доля занятых физическими лицами должностей от общего количества должностей в медицинских учреждениях, оказывающих медицинскую помощь в амбулаторных условиях), средних медработников,%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95,0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altLang="ru-RU" sz="9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altLang="ru-RU" sz="9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9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 pitchFamily="34" charset="0"/>
                        </a:rPr>
                        <a:t>77,5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95,0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92,77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89,9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dirty="0">
                          <a:effectLst/>
                          <a:latin typeface="Liberation Sans"/>
                        </a:rPr>
                        <a:t>89,7%</a:t>
                      </a:r>
                      <a:endParaRPr lang="ru-RU" dirty="0">
                        <a:effectLst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9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 pitchFamily="34" charset="0"/>
                        </a:rPr>
                        <a:t>92,8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9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 pitchFamily="34" charset="0"/>
                        </a:rPr>
                        <a:t>97,73%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0035" name="Shape 435"/>
          <p:cNvSpPr>
            <a:spLocks noChangeArrowheads="1"/>
          </p:cNvSpPr>
          <p:nvPr/>
        </p:nvSpPr>
        <p:spPr bwMode="auto">
          <a:xfrm>
            <a:off x="684213" y="57150"/>
            <a:ext cx="83518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algn="ctr" eaLnBrk="1" hangingPunct="1"/>
            <a:r>
              <a:rPr lang="ru-RU" altLang="ru-RU" sz="1600" b="1" dirty="0">
                <a:solidFill>
                  <a:srgbClr val="FFFFFF"/>
                </a:solidFill>
              </a:rPr>
              <a:t>НАЦИОНАЛЬНЫЙ ПРОЕКТ «ЗДРАВООХРАНЕНИЕ» </a:t>
            </a:r>
          </a:p>
          <a:p>
            <a:pPr algn="ctr" eaLnBrk="1" hangingPunct="1"/>
            <a:r>
              <a:rPr lang="ru-RU" altLang="ru-RU" sz="1600" b="1" dirty="0">
                <a:solidFill>
                  <a:srgbClr val="FFFFFF"/>
                </a:solidFill>
                <a:cs typeface="Arial" pitchFamily="34" charset="0"/>
              </a:rPr>
              <a:t>МУНИЦИПАЛЬНОГО РАЙОНА БЕЗЕНЧУКСКИЙ</a:t>
            </a:r>
          </a:p>
        </p:txBody>
      </p:sp>
      <p:sp>
        <p:nvSpPr>
          <p:cNvPr id="40036" name="Номер слайда 2"/>
          <p:cNvSpPr txBox="1">
            <a:spLocks noGrp="1"/>
          </p:cNvSpPr>
          <p:nvPr/>
        </p:nvSpPr>
        <p:spPr bwMode="auto">
          <a:xfrm>
            <a:off x="8601075" y="6492875"/>
            <a:ext cx="5143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algn="ctr" eaLnBrk="1"/>
            <a:fld id="{9AA8AB6B-5413-4CB4-855D-08DFF49C472B}" type="slidenum">
              <a:rPr lang="ru-RU" altLang="ru-RU" sz="1000">
                <a:solidFill>
                  <a:srgbClr val="073E87"/>
                </a:solidFill>
              </a:rPr>
              <a:pPr algn="ctr" eaLnBrk="1"/>
              <a:t>2</a:t>
            </a:fld>
            <a:endParaRPr lang="ru-RU" altLang="ru-RU" sz="1000">
              <a:solidFill>
                <a:srgbClr val="073E87"/>
              </a:solidFill>
            </a:endParaRPr>
          </a:p>
        </p:txBody>
      </p:sp>
      <p:pic>
        <p:nvPicPr>
          <p:cNvPr id="4003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24625"/>
            <a:ext cx="9153525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038" name="Прямоугольник 1"/>
          <p:cNvSpPr>
            <a:spLocks noChangeArrowheads="1"/>
          </p:cNvSpPr>
          <p:nvPr/>
        </p:nvSpPr>
        <p:spPr bwMode="auto">
          <a:xfrm>
            <a:off x="1955800" y="765175"/>
            <a:ext cx="5064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algn="ctr" eaLnBrk="1" hangingPunct="1"/>
            <a:r>
              <a:rPr lang="ru-RU" altLang="ru-RU" sz="1200" b="1" dirty="0"/>
              <a:t>1. ДОСТИЖЕНИЕ ЦЕЛЕВЫХ ПОКАЗАТЕЛЕЙ В 2022-2023 ГОДАХ</a:t>
            </a:r>
          </a:p>
        </p:txBody>
      </p:sp>
      <p:pic>
        <p:nvPicPr>
          <p:cNvPr id="4003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-4763"/>
            <a:ext cx="900112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7150"/>
            <a:ext cx="50006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730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962967"/>
              </p:ext>
            </p:extLst>
          </p:nvPr>
        </p:nvGraphicFramePr>
        <p:xfrm>
          <a:off x="151375" y="1412776"/>
          <a:ext cx="8888412" cy="4123318"/>
        </p:xfrm>
        <a:graphic>
          <a:graphicData uri="http://schemas.openxmlformats.org/drawingml/2006/table">
            <a:tbl>
              <a:tblPr/>
              <a:tblGrid>
                <a:gridCol w="392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1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27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34950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№ п/п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Наименование показателя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pitchFamily="34" charset="0"/>
                        </a:rPr>
                        <a:t>2022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pitchFamily="34" charset="0"/>
                        </a:rPr>
                        <a:t>2023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0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План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Факт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План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Факт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4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</a:t>
                      </a: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 кв.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II</a:t>
                      </a: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 кв</a:t>
                      </a: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.</a:t>
                      </a:r>
                      <a:endParaRPr kumimoji="0" lang="ru-RU" alt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III</a:t>
                      </a: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 кв</a:t>
                      </a: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.</a:t>
                      </a:r>
                      <a:endParaRPr kumimoji="0" lang="ru-RU" alt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IV </a:t>
                      </a: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кв.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338">
                <a:tc gridSpan="9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2.«Обеспечение медицинских организаций системы здравоохранения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Самарской области квалифицированными кадрами»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2.5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0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Количество основных медицинских работников, оказывающих медицинскую помощь в стационарных условиях, врачей, человек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9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70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2.6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0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Количество основных медицинских работников, оказывающих медицинскую помощь в стационарных условиях, средних медработников, человек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altLang="ru-RU" sz="9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altLang="ru-RU" sz="10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10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 pitchFamily="34" charset="0"/>
                        </a:rPr>
                        <a:t>67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10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 pitchFamily="34" charset="0"/>
                        </a:rPr>
                        <a:t>95,7%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5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2.7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Укомплектованность медицинских организаций, оказывающих медицинскую помощь в стационарных условиях (доля занятых физическими лицами должностей от общего количества должностей в медицинских учреждениях, оказывающих медицинскую помощь в стационарных условиях), врачей,%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altLang="ru-RU" sz="9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95,0%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10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 pitchFamily="34" charset="0"/>
                        </a:rPr>
                        <a:t>100,0%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10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 pitchFamily="34" charset="0"/>
                        </a:rPr>
                        <a:t>105,3%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276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%2.8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Укомплектованность медицинских организаций, оказывающих медицинскую помощь в стационарных условиях (доля занятых физическими лицами должностей от общего количества должностей в медицинских учреждениях, оказывающих медицинскую помощь в стационарных условиях), средних медработников,%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altLang="ru-RU" sz="9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95,0%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10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 pitchFamily="34" charset="0"/>
                        </a:rPr>
                        <a:t>97,1%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10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 pitchFamily="34" charset="0"/>
                        </a:rPr>
                        <a:t>102,2%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0035" name="Shape 435"/>
          <p:cNvSpPr>
            <a:spLocks noChangeArrowheads="1"/>
          </p:cNvSpPr>
          <p:nvPr/>
        </p:nvSpPr>
        <p:spPr bwMode="auto">
          <a:xfrm>
            <a:off x="684213" y="57150"/>
            <a:ext cx="83518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algn="ctr" eaLnBrk="1" hangingPunct="1"/>
            <a:r>
              <a:rPr lang="ru-RU" altLang="ru-RU" sz="1600" b="1" dirty="0">
                <a:solidFill>
                  <a:srgbClr val="FFFFFF"/>
                </a:solidFill>
              </a:rPr>
              <a:t>НАЦИОНАЛЬНЫЙ ПРОЕКТ «ЗДРАВООХРАНЕНИЕ» </a:t>
            </a:r>
          </a:p>
          <a:p>
            <a:pPr algn="ctr" eaLnBrk="1" hangingPunct="1"/>
            <a:r>
              <a:rPr lang="ru-RU" altLang="ru-RU" sz="1600" b="1" dirty="0">
                <a:solidFill>
                  <a:srgbClr val="FFFFFF"/>
                </a:solidFill>
                <a:cs typeface="Arial" pitchFamily="34" charset="0"/>
              </a:rPr>
              <a:t>МУНИЦИПАЛЬНОГО РАЙОНА БЕЗЕНЧУКСКИЙ</a:t>
            </a:r>
          </a:p>
        </p:txBody>
      </p:sp>
      <p:sp>
        <p:nvSpPr>
          <p:cNvPr id="40036" name="Номер слайда 2"/>
          <p:cNvSpPr txBox="1">
            <a:spLocks noGrp="1"/>
          </p:cNvSpPr>
          <p:nvPr/>
        </p:nvSpPr>
        <p:spPr bwMode="auto">
          <a:xfrm>
            <a:off x="8601075" y="6492875"/>
            <a:ext cx="5143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algn="ctr" eaLnBrk="1"/>
            <a:fld id="{9AA8AB6B-5413-4CB4-855D-08DFF49C472B}" type="slidenum">
              <a:rPr lang="ru-RU" altLang="ru-RU" sz="1000">
                <a:solidFill>
                  <a:srgbClr val="073E87"/>
                </a:solidFill>
              </a:rPr>
              <a:pPr algn="ctr" eaLnBrk="1"/>
              <a:t>3</a:t>
            </a:fld>
            <a:endParaRPr lang="ru-RU" altLang="ru-RU" sz="1000">
              <a:solidFill>
                <a:srgbClr val="073E87"/>
              </a:solidFill>
            </a:endParaRPr>
          </a:p>
        </p:txBody>
      </p:sp>
      <p:pic>
        <p:nvPicPr>
          <p:cNvPr id="4003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24625"/>
            <a:ext cx="9153525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038" name="Прямоугольник 1"/>
          <p:cNvSpPr>
            <a:spLocks noChangeArrowheads="1"/>
          </p:cNvSpPr>
          <p:nvPr/>
        </p:nvSpPr>
        <p:spPr bwMode="auto">
          <a:xfrm>
            <a:off x="1955800" y="765175"/>
            <a:ext cx="5064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algn="ctr" eaLnBrk="1" hangingPunct="1"/>
            <a:r>
              <a:rPr lang="ru-RU" altLang="ru-RU" sz="1200" b="1" dirty="0"/>
              <a:t>1. ДОСТИЖЕНИЕ ЦЕЛЕВЫХ ПОКАЗАТЕЛЕЙ В 2022-2023 ГОДАХ</a:t>
            </a:r>
          </a:p>
        </p:txBody>
      </p:sp>
      <p:pic>
        <p:nvPicPr>
          <p:cNvPr id="4003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-4763"/>
            <a:ext cx="900112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7150"/>
            <a:ext cx="50006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1846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730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9368422"/>
              </p:ext>
            </p:extLst>
          </p:nvPr>
        </p:nvGraphicFramePr>
        <p:xfrm>
          <a:off x="151375" y="1412776"/>
          <a:ext cx="8888412" cy="3443456"/>
        </p:xfrm>
        <a:graphic>
          <a:graphicData uri="http://schemas.openxmlformats.org/drawingml/2006/table">
            <a:tbl>
              <a:tblPr/>
              <a:tblGrid>
                <a:gridCol w="392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1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27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34950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№ п/п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Наименование показателя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pitchFamily="34" charset="0"/>
                        </a:rPr>
                        <a:t>2022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pitchFamily="34" charset="0"/>
                        </a:rPr>
                        <a:t>2023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0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План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Факт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План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Факт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4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</a:t>
                      </a: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 кв.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II</a:t>
                      </a: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 кв</a:t>
                      </a: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.</a:t>
                      </a:r>
                      <a:endParaRPr kumimoji="0" lang="ru-RU" alt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III</a:t>
                      </a: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 кв</a:t>
                      </a: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.</a:t>
                      </a:r>
                      <a:endParaRPr kumimoji="0" lang="ru-RU" alt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IV </a:t>
                      </a: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кв.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7036">
                <a:tc gridSpan="9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3. Показатели к региональной составляющей проекта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«Борьба с сердечно-сосудистыми заболеваниями», «Борьба с онкологическими заболеваниями»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3.1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0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Наличие отдельного раздела (страницы, вкладки) на сайте администрации муниципального образования, посвященного ранней диагностике и профилактике сердечно-сосудистых и онкологических заболеваний, отказу от вредных привычек, приглашению на диспансеризацию и профилактические медицинские осмотры, вакцинацию.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70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3.2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0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Количество материалов, размещенных на странице сайта  администрации муниципального образования, посвященных профилактике и ранней диагностике сердечно-сосудистых заболеваний, онкологических заболеваний, пропаганде ЗОЖ (спорт, правильное питание), отказу от вредных привычек (курение, алкоголь), приглашению на диспансеризацию и профилактические медицинские осмотры.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altLang="ru-RU" sz="9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altLang="ru-RU" sz="9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altLang="ru-RU" sz="9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9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altLang="ru-RU" sz="9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altLang="ru-RU" sz="9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altLang="ru-RU" sz="9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9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 pitchFamily="34" charset="0"/>
                        </a:rPr>
                        <a:t>52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altLang="ru-RU" sz="9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altLang="ru-RU" sz="9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altLang="ru-RU" sz="9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9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 pitchFamily="34" charset="0"/>
                        </a:rPr>
                        <a:t>90</a:t>
                      </a:r>
                      <a:endParaRPr lang="ru-RU" altLang="ru-RU" sz="9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altLang="ru-RU" sz="9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0035" name="Shape 435"/>
          <p:cNvSpPr>
            <a:spLocks noChangeArrowheads="1"/>
          </p:cNvSpPr>
          <p:nvPr/>
        </p:nvSpPr>
        <p:spPr bwMode="auto">
          <a:xfrm>
            <a:off x="684213" y="57150"/>
            <a:ext cx="83518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algn="ctr" eaLnBrk="1" hangingPunct="1"/>
            <a:r>
              <a:rPr lang="ru-RU" altLang="ru-RU" sz="1600" b="1" dirty="0">
                <a:solidFill>
                  <a:srgbClr val="FFFFFF"/>
                </a:solidFill>
              </a:rPr>
              <a:t>НАЦИОНАЛЬНЫЙ ПРОЕКТ «ЗДРАВООХРАНЕНИЕ» </a:t>
            </a:r>
          </a:p>
          <a:p>
            <a:pPr algn="ctr" eaLnBrk="1" hangingPunct="1"/>
            <a:r>
              <a:rPr lang="ru-RU" altLang="ru-RU" sz="1600" b="1" dirty="0">
                <a:solidFill>
                  <a:srgbClr val="FFFFFF"/>
                </a:solidFill>
                <a:cs typeface="Arial" pitchFamily="34" charset="0"/>
              </a:rPr>
              <a:t>МУНИЦИПАЛЬНОГО РАЙОНА БЕЗЕНЧУКСКИЙ</a:t>
            </a:r>
          </a:p>
        </p:txBody>
      </p:sp>
      <p:sp>
        <p:nvSpPr>
          <p:cNvPr id="40036" name="Номер слайда 2"/>
          <p:cNvSpPr txBox="1">
            <a:spLocks noGrp="1"/>
          </p:cNvSpPr>
          <p:nvPr/>
        </p:nvSpPr>
        <p:spPr bwMode="auto">
          <a:xfrm>
            <a:off x="8601075" y="6492875"/>
            <a:ext cx="5143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algn="ctr" eaLnBrk="1"/>
            <a:fld id="{9AA8AB6B-5413-4CB4-855D-08DFF49C472B}" type="slidenum">
              <a:rPr lang="ru-RU" altLang="ru-RU" sz="1000">
                <a:solidFill>
                  <a:srgbClr val="073E87"/>
                </a:solidFill>
              </a:rPr>
              <a:pPr algn="ctr" eaLnBrk="1"/>
              <a:t>4</a:t>
            </a:fld>
            <a:endParaRPr lang="ru-RU" altLang="ru-RU" sz="1000">
              <a:solidFill>
                <a:srgbClr val="073E87"/>
              </a:solidFill>
            </a:endParaRPr>
          </a:p>
        </p:txBody>
      </p:sp>
      <p:pic>
        <p:nvPicPr>
          <p:cNvPr id="4003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24625"/>
            <a:ext cx="9153525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038" name="Прямоугольник 1"/>
          <p:cNvSpPr>
            <a:spLocks noChangeArrowheads="1"/>
          </p:cNvSpPr>
          <p:nvPr/>
        </p:nvSpPr>
        <p:spPr bwMode="auto">
          <a:xfrm>
            <a:off x="1955800" y="765175"/>
            <a:ext cx="5064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algn="ctr" eaLnBrk="1" hangingPunct="1"/>
            <a:r>
              <a:rPr lang="ru-RU" altLang="ru-RU" sz="1200" b="1" dirty="0"/>
              <a:t>1. ДОСТИЖЕНИЕ ЦЕЛЕВЫХ ПОКАЗАТЕЛЕЙ В 2022-2023 ГОДАХ</a:t>
            </a:r>
          </a:p>
        </p:txBody>
      </p:sp>
      <p:pic>
        <p:nvPicPr>
          <p:cNvPr id="4003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-4763"/>
            <a:ext cx="900112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7150"/>
            <a:ext cx="50006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4132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hape 435"/>
          <p:cNvSpPr>
            <a:spLocks noChangeArrowheads="1"/>
          </p:cNvSpPr>
          <p:nvPr/>
        </p:nvSpPr>
        <p:spPr bwMode="auto">
          <a:xfrm>
            <a:off x="684213" y="57150"/>
            <a:ext cx="83518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algn="ctr" eaLnBrk="1" hangingPunct="1"/>
            <a:r>
              <a:rPr lang="ru-RU" altLang="ru-RU" sz="1600" b="1" dirty="0">
                <a:solidFill>
                  <a:srgbClr val="FFFFFF"/>
                </a:solidFill>
              </a:rPr>
              <a:t>НАЦИОНАЛЬНЫЙ ПРОЕКТ «ЗДРАВООХРАНЕНИЕ»</a:t>
            </a:r>
          </a:p>
          <a:p>
            <a:pPr algn="ctr" eaLnBrk="1" hangingPunct="1"/>
            <a:r>
              <a:rPr lang="ru-RU" altLang="ru-RU" sz="1600" b="1" dirty="0">
                <a:solidFill>
                  <a:srgbClr val="FFFFFF"/>
                </a:solidFill>
                <a:cs typeface="Arial" pitchFamily="34" charset="0"/>
              </a:rPr>
              <a:t>МУНИЦИПАЛЬНОГО РАЙОНА БЕЗЕНЧУКСКИЙ</a:t>
            </a:r>
          </a:p>
        </p:txBody>
      </p:sp>
      <p:pic>
        <p:nvPicPr>
          <p:cNvPr id="4096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24625"/>
            <a:ext cx="9153525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835696" y="908721"/>
            <a:ext cx="554801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spcFirstLastPara="1" lIns="45719" tIns="45719" rIns="45719" bIns="45719" spcCol="3810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kern="0" dirty="0">
                <a:solidFill>
                  <a:sysClr val="windowText" lastClr="000000"/>
                </a:solidFill>
                <a:latin typeface="Arial"/>
                <a:ea typeface="Arial"/>
                <a:cs typeface="Arial"/>
                <a:sym typeface="Arial"/>
              </a:rPr>
              <a:t>ОСНОВНЫЕ МЕРОПРИЯТИЯ И КОНТРОЛЬНЫЕ ТОЧКИ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200" b="1" kern="0" dirty="0">
              <a:solidFill>
                <a:sysClr val="windowText" lastClr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65" name="Номер слайда 2"/>
          <p:cNvSpPr txBox="1">
            <a:spLocks/>
          </p:cNvSpPr>
          <p:nvPr/>
        </p:nvSpPr>
        <p:spPr bwMode="auto">
          <a:xfrm>
            <a:off x="8601075" y="6492875"/>
            <a:ext cx="5143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algn="ctr" eaLnBrk="1"/>
            <a:fld id="{BFB27C74-8264-4DBC-A89C-8B9B1E355D4D}" type="slidenum">
              <a:rPr lang="ru-RU" altLang="ru-RU" sz="1000">
                <a:solidFill>
                  <a:srgbClr val="073E87"/>
                </a:solidFill>
              </a:rPr>
              <a:pPr algn="ctr" eaLnBrk="1"/>
              <a:t>5</a:t>
            </a:fld>
            <a:endParaRPr lang="ru-RU" altLang="ru-RU" sz="1000">
              <a:solidFill>
                <a:srgbClr val="073E87"/>
              </a:solidFill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0453847"/>
              </p:ext>
            </p:extLst>
          </p:nvPr>
        </p:nvGraphicFramePr>
        <p:xfrm>
          <a:off x="203347" y="1556792"/>
          <a:ext cx="8746829" cy="3262314"/>
        </p:xfrm>
        <a:graphic>
          <a:graphicData uri="http://schemas.openxmlformats.org/drawingml/2006/table">
            <a:tbl>
              <a:tblPr/>
              <a:tblGrid>
                <a:gridCol w="252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9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350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6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№</a:t>
                      </a: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marL="61537" marR="6153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Наименование основных мероприятий и контрольных точек</a:t>
                      </a:r>
                    </a:p>
                  </a:txBody>
                  <a:tcPr marL="61537" marR="6153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Исполнение (выполнено/в процессе/ведется подготовка/не выполнено)</a:t>
                      </a:r>
                    </a:p>
                  </a:txBody>
                  <a:tcPr marL="61537" marR="6153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913"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2023 год</a:t>
                      </a:r>
                    </a:p>
                  </a:txBody>
                  <a:tcPr marL="61537" marR="6153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89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anose="020B0604020202020204" pitchFamily="34" charset="0"/>
                        <a:sym typeface="Arial" pitchFamily="34" charset="0"/>
                      </a:endParaRPr>
                    </a:p>
                  </a:txBody>
                  <a:tcPr marL="61537" marR="6153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Единовременная выплата на обустройство лиц с высшим медицинским образованием, завершившим профессиональное обучение (3 человека  по 100 000,00 рублей)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В процессе </a:t>
                      </a:r>
                    </a:p>
                  </a:txBody>
                  <a:tcPr marL="61537" marR="6153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8913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anose="020B0604020202020204" pitchFamily="34" charset="0"/>
                        <a:sym typeface="Arial" pitchFamily="34" charset="0"/>
                      </a:endParaRPr>
                    </a:p>
                  </a:txBody>
                  <a:tcPr marL="61537" marR="6153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marL="61537" marR="6153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8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anose="020B0604020202020204" pitchFamily="34" charset="0"/>
                        <a:sym typeface="Arial" pitchFamily="34" charset="0"/>
                      </a:endParaRPr>
                    </a:p>
                  </a:txBody>
                  <a:tcPr marL="61537" marR="6153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Запланировано всего 432 000,00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в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т.ч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marL="61537" marR="6153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8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anose="020B0604020202020204" pitchFamily="34" charset="0"/>
                        <a:sym typeface="Arial" pitchFamily="34" charset="0"/>
                      </a:endParaRPr>
                    </a:p>
                  </a:txBody>
                  <a:tcPr marL="61537" marR="6153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Единовременная выплата на обустройство лиц с высшим медицинским образованием, завершившим профессиональное обучение   (300 000,00 руб.)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100 000,00/в процессе</a:t>
                      </a:r>
                    </a:p>
                  </a:txBody>
                  <a:tcPr marL="61537" marR="6153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8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anose="020B0604020202020204" pitchFamily="34" charset="0"/>
                        <a:sym typeface="Arial" pitchFamily="34" charset="0"/>
                      </a:endParaRPr>
                    </a:p>
                  </a:txBody>
                  <a:tcPr marL="61537" marR="6153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Предоставление стипендии студентам, обучающимся в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гос.учреждениях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высшего образования по договорам о целевом обучении, заключенным с ГБУЗ СО "Безенчукская ЦРБ» (132 000,00</a:t>
                      </a:r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132 000,00 </a:t>
                      </a:r>
                    </a:p>
                  </a:txBody>
                  <a:tcPr marL="61537" marR="6153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8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anose="020B0604020202020204" pitchFamily="34" charset="0"/>
                        <a:sym typeface="Arial" pitchFamily="34" charset="0"/>
                      </a:endParaRPr>
                    </a:p>
                  </a:txBody>
                  <a:tcPr marL="61537" marR="6153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Предоставление денежной компенсации расходов по договорам найма жилых помещений в пределах м.р. Безенчукский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мед.работникам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(врачам), привлекаемым со стороны, и молодым специалистам (68 000,00 руб.)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-</a:t>
                      </a:r>
                    </a:p>
                  </a:txBody>
                  <a:tcPr marL="61537" marR="6153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40994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-4763"/>
            <a:ext cx="900112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7150"/>
            <a:ext cx="50006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23983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_ШАБЛОН_МЭР_СО - копия">
  <a:themeElements>
    <a:clrScheme name="_ШАБЛОН_МЭР_СО - копия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_ШАБЛОН_МЭР_СО - копия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_ШАБЛОН_МЭР_СО - копи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115465</TotalTime>
  <Words>903</Words>
  <Application>Microsoft Office PowerPoint</Application>
  <PresentationFormat>Экран (4:3)</PresentationFormat>
  <Paragraphs>237</Paragraphs>
  <Slides>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3" baseType="lpstr">
      <vt:lpstr>Arial</vt:lpstr>
      <vt:lpstr>Calibri</vt:lpstr>
      <vt:lpstr>Candara</vt:lpstr>
      <vt:lpstr>Helvetica</vt:lpstr>
      <vt:lpstr>Liberation Sans</vt:lpstr>
      <vt:lpstr>Symbol</vt:lpstr>
      <vt:lpstr>Times New Roman</vt:lpstr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ПРОЕКТ «Наименование»</dc:title>
  <dc:creator>Шайхова Л.Р.</dc:creator>
  <cp:lastModifiedBy>Бундеева Ирина Александровна 2</cp:lastModifiedBy>
  <cp:revision>1376</cp:revision>
  <cp:lastPrinted>2024-01-31T04:18:23Z</cp:lastPrinted>
  <dcterms:modified xsi:type="dcterms:W3CDTF">2024-10-14T04:55:39Z</dcterms:modified>
</cp:coreProperties>
</file>