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3" r:id="rId1"/>
  </p:sldMasterIdLst>
  <p:notesMasterIdLst>
    <p:notesMasterId r:id="rId3"/>
  </p:notesMasterIdLst>
  <p:sldIdLst>
    <p:sldId id="564" r:id="rId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Arial" pitchFamily="34" charset="0"/>
        <a:ea typeface="+mn-ea"/>
        <a:cs typeface="Helvetica" pitchFamily="34" charset="0"/>
        <a:sym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7" userDrawn="1">
          <p15:clr>
            <a:srgbClr val="A4A3A4"/>
          </p15:clr>
        </p15:guide>
        <p15:guide id="2" pos="2162" userDrawn="1">
          <p15:clr>
            <a:srgbClr val="A4A3A4"/>
          </p15:clr>
        </p15:guide>
        <p15:guide id="3" orient="horz" pos="3146" userDrawn="1">
          <p15:clr>
            <a:srgbClr val="A4A3A4"/>
          </p15:clr>
        </p15:guide>
        <p15:guide id="4" orient="horz" pos="3148" userDrawn="1">
          <p15:clr>
            <a:srgbClr val="A4A3A4"/>
          </p15:clr>
        </p15:guide>
        <p15:guide id="5" orient="horz" pos="3127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Четвергова Людмила Владимировна" initials="ЧЛВ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96" autoAdjust="0"/>
    <p:restoredTop sz="94434" autoAdjust="0"/>
  </p:normalViewPr>
  <p:slideViewPr>
    <p:cSldViewPr>
      <p:cViewPr varScale="1">
        <p:scale>
          <a:sx n="68" d="100"/>
          <a:sy n="68" d="100"/>
        </p:scale>
        <p:origin x="154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80" y="-72"/>
      </p:cViewPr>
      <p:guideLst>
        <p:guide orient="horz" pos="3147"/>
        <p:guide pos="2162"/>
        <p:guide orient="horz" pos="3146"/>
        <p:guide orient="horz" pos="3148"/>
        <p:guide orient="horz" pos="3127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hape 96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6125"/>
            <a:ext cx="4962525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6563" name="Shape 97"/>
          <p:cNvSpPr>
            <a:spLocks noGrp="1"/>
          </p:cNvSpPr>
          <p:nvPr>
            <p:ph type="body" sz="quarter" idx="1"/>
          </p:nvPr>
        </p:nvSpPr>
        <p:spPr bwMode="auto">
          <a:xfrm>
            <a:off x="906463" y="4715711"/>
            <a:ext cx="4984750" cy="446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02" tIns="45657" rIns="91302" bIns="45657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8762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j-lt"/>
        <a:ea typeface="+mj-ea"/>
        <a:cs typeface="+mj-cs"/>
        <a:sym typeface="Calibri" pitchFamily="34" charset="0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z="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F59C0-BE25-41A8-8C90-FE6498EC2C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4786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A36B5-6462-4AC6-82C4-174CB1F03E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9295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706"/>
              <a:gd name="T172" fmla="*/ 0 h 640"/>
              <a:gd name="T173" fmla="*/ 2706 w 2706"/>
              <a:gd name="T174" fmla="*/ 640 h 64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16"/>
              <a:gd name="T109" fmla="*/ 0 h 762"/>
              <a:gd name="T110" fmla="*/ 5216 w 5216"/>
              <a:gd name="T111" fmla="*/ 762 h 7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144"/>
              <a:gd name="T94" fmla="*/ 0 h 694"/>
              <a:gd name="T95" fmla="*/ 5144 w 5144"/>
              <a:gd name="T96" fmla="*/ 694 h 69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112"/>
              <a:gd name="T61" fmla="*/ 0 h 584"/>
              <a:gd name="T62" fmla="*/ 3112 w 3112"/>
              <a:gd name="T63" fmla="*/ 584 h 58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8196"/>
              <a:gd name="T109" fmla="*/ 0 h 1192"/>
              <a:gd name="T110" fmla="*/ 8196 w 8196"/>
              <a:gd name="T111" fmla="*/ 1192 h 119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3DD1D-89B1-42B7-A2EB-D7049E5012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9541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B1072-AC9C-4572-AF1A-2124A1A1D8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42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1ED1E-E33D-4C65-B0F7-BFC76B0B24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6400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564E5-6DC8-41B1-BF6A-68C9F97924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053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A4388-835E-4C26-80D1-2AFDE852799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4402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BC50F-52B2-4EC2-9482-A7312AC0F8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5692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72027-380C-439C-87D2-91FFA52F000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0629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CE8AE-106A-4B73-B04C-25B535CEFD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779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33982-08C5-4DA0-9023-CD2CBDBEE7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6207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 userDrawn="1"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70C1"/>
          </a:solidFill>
        </p:spPr>
        <p:txBody>
          <a:bodyPr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  <a:sym typeface="Arial"/>
            </a:endParaRPr>
          </a:p>
        </p:txBody>
      </p:sp>
      <p:pic>
        <p:nvPicPr>
          <p:cNvPr id="5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4450"/>
            <a:ext cx="5762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4"/>
          </p:nvPr>
        </p:nvSpPr>
        <p:spPr>
          <a:xfrm>
            <a:off x="8172450" y="6513513"/>
            <a:ext cx="514350" cy="365125"/>
          </a:xfrm>
        </p:spPr>
        <p:txBody>
          <a:bodyPr anchor="b"/>
          <a:lstStyle>
            <a:lvl1pPr>
              <a:defRPr/>
            </a:lvl1pPr>
          </a:lstStyle>
          <a:p>
            <a:pPr>
              <a:defRPr/>
            </a:pPr>
            <a:fld id="{8E127275-3FBD-4740-AFD0-539554478F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0749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sym typeface="Arial"/>
            </a:endParaRPr>
          </a:p>
        </p:txBody>
      </p:sp>
      <p:grpSp>
        <p:nvGrpSpPr>
          <p:cNvPr id="3075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308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06"/>
                <a:gd name="T172" fmla="*/ 0 h 640"/>
                <a:gd name="T173" fmla="*/ 2706 w 2706"/>
                <a:gd name="T174" fmla="*/ 640 h 6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16"/>
                <a:gd name="T109" fmla="*/ 0 h 762"/>
                <a:gd name="T110" fmla="*/ 5216 w 5216"/>
                <a:gd name="T111" fmla="*/ 762 h 7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144"/>
                <a:gd name="T94" fmla="*/ 0 h 694"/>
                <a:gd name="T95" fmla="*/ 5144 w 5144"/>
                <a:gd name="T96" fmla="*/ 694 h 69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8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12"/>
                <a:gd name="T61" fmla="*/ 0 h 584"/>
                <a:gd name="T62" fmla="*/ 3112 w 3112"/>
                <a:gd name="T63" fmla="*/ 584 h 5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3085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96"/>
                <a:gd name="T109" fmla="*/ 0 h 1192"/>
                <a:gd name="T110" fmla="*/ 8196 w 8196"/>
                <a:gd name="T111" fmla="*/ 1192 h 11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741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5164138" y="6249988"/>
            <a:ext cx="3786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73E87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93675" y="6249988"/>
            <a:ext cx="3786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0">
              <a:defRPr sz="1000"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3990975" y="6249988"/>
            <a:ext cx="11620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defRPr sz="1000">
                <a:solidFill>
                  <a:srgbClr val="073E87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fld id="{BF66A2C1-ACA1-4D46-BAC7-B31F957C40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308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4323" r:id="rId1"/>
    <p:sldLayoutId id="2147494324" r:id="rId2"/>
    <p:sldLayoutId id="2147494325" r:id="rId3"/>
    <p:sldLayoutId id="2147494326" r:id="rId4"/>
    <p:sldLayoutId id="2147494327" r:id="rId5"/>
    <p:sldLayoutId id="2147494328" r:id="rId6"/>
    <p:sldLayoutId id="2147494329" r:id="rId7"/>
    <p:sldLayoutId id="2147494330" r:id="rId8"/>
    <p:sldLayoutId id="2147494331" r:id="rId9"/>
    <p:sldLayoutId id="2147494332" r:id="rId10"/>
    <p:sldLayoutId id="2147494333" r:id="rId11"/>
    <p:sldLayoutId id="2147494334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049" name="Group 1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103923"/>
              </p:ext>
            </p:extLst>
          </p:nvPr>
        </p:nvGraphicFramePr>
        <p:xfrm>
          <a:off x="149803" y="1055963"/>
          <a:ext cx="8874814" cy="5446559"/>
        </p:xfrm>
        <a:graphic>
          <a:graphicData uri="http://schemas.openxmlformats.org/drawingml/2006/table">
            <a:tbl>
              <a:tblPr/>
              <a:tblGrid>
                <a:gridCol w="36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4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27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100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84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00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84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1590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№ п/п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1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Наименование показателя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</a:t>
                      </a: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202</a:t>
                      </a: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Arial" pitchFamily="34" charset="0"/>
                        </a:rPr>
                        <a:t>3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План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факт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III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 кв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.</a:t>
                      </a: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IV </a:t>
                      </a: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«Финансовая поддержка семей при рождении детей»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L="61587" marR="6158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информационных материалов о мерах социальной поддержки, направленных на стимулирование рождаемости и многодетности, размещенных в средствах массовой информации и сети Интернет</a:t>
                      </a:r>
                    </a:p>
                  </a:txBody>
                  <a:tcPr marL="61587" marR="6158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проведенных мероприятий, направленных на стимулирование рождаемости, многодетности и популяризацию семейных ценностей</a:t>
                      </a:r>
                    </a:p>
                  </a:txBody>
                  <a:tcPr marL="61587" marR="6158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11222"/>
                  </a:ext>
                </a:extLst>
              </a:tr>
              <a:tr h="286380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«Разработка и реализация программ системной поддержки и повышения качества жизни граждан старшего поколения»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anose="020B0604020202020204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6085">
                <a:tc>
                  <a:txBody>
                    <a:bodyPr/>
                    <a:lstStyle/>
                    <a:p>
                      <a:r>
                        <a:rPr lang="ru-RU" sz="1000" dirty="0"/>
                        <a:t>2.1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граждан пожилого возраста, вовлеченных в добровольческую деятельность и движение «Серебряные волонтеры», проживающих на территории МО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26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ru-RU" sz="1000" dirty="0"/>
                        <a:t>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Количество проведенных мероприятий, направленных на Активное долголетие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Helvetica" pitchFamily="34" charset="0"/>
                        </a:rPr>
                        <a:t>Не менее 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93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Helvetica" pitchFamily="34" charset="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Helvetica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Helvetica" pitchFamily="34" charset="0"/>
                          <a:sym typeface="Arial" pitchFamily="34" charset="0"/>
                        </a:rPr>
                        <a:t>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735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Региональный проект «Содействие занятости»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L="61587" marR="6158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3.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0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Доступность дошкольного образования для детей в возрасте от 1,5 до 3 лет, %</a:t>
                      </a:r>
                    </a:p>
                  </a:txBody>
                  <a:tcPr marL="61587" marR="6158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773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Региональный проект «Спорт-норма жизни»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L="61587" marR="6158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4.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indent="457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indent="9144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indent="1371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indent="18288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indent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Доля населения в возрасте от 3 до 79 лет, систематически занимающихся физической культурой и спортом, в общей численности населения в возрасте от 3 до 79 лет (в процентах)</a:t>
                      </a:r>
                    </a:p>
                  </a:txBody>
                  <a:tcPr marL="61587" marR="6158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50,9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50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,</a:t>
                      </a: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9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52,1%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52,6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53,1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Helvetica" pitchFamily="34" charset="0"/>
                          <a:sym typeface="Arial" pitchFamily="34" charset="0"/>
                        </a:rPr>
                        <a:t>54,1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760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14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Helvetic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Helvetic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Helvetic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Helvetica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6963" name="Shape 435"/>
          <p:cNvSpPr>
            <a:spLocks noChangeArrowheads="1"/>
          </p:cNvSpPr>
          <p:nvPr/>
        </p:nvSpPr>
        <p:spPr bwMode="auto">
          <a:xfrm>
            <a:off x="684213" y="57150"/>
            <a:ext cx="83518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</a:rPr>
              <a:t>НАЦИОНАЛЬНЫЙ ПРОЕКТ «ДЕМОГРАФИЯ» </a:t>
            </a:r>
          </a:p>
          <a:p>
            <a:pPr algn="ctr" eaLnBrk="1" hangingPunct="1"/>
            <a:r>
              <a:rPr lang="ru-RU" altLang="ru-RU" sz="1600" b="1" dirty="0">
                <a:solidFill>
                  <a:srgbClr val="FFFFFF"/>
                </a:solidFill>
              </a:rPr>
              <a:t>МУНИЦИПАЛЬНОГО РАЙОНА БЕЗЕНЧУКСКИЙ</a:t>
            </a:r>
          </a:p>
        </p:txBody>
      </p:sp>
      <p:pic>
        <p:nvPicPr>
          <p:cNvPr id="369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25"/>
            <a:ext cx="91535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965" name="Прямоугольник 1"/>
          <p:cNvSpPr>
            <a:spLocks noChangeArrowheads="1"/>
          </p:cNvSpPr>
          <p:nvPr/>
        </p:nvSpPr>
        <p:spPr bwMode="auto">
          <a:xfrm>
            <a:off x="2078176" y="778964"/>
            <a:ext cx="498764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 hangingPunct="1"/>
            <a:r>
              <a:rPr lang="ru-RU" altLang="ru-RU" sz="1200" b="1" dirty="0"/>
              <a:t>1. ДОСТИЖЕНИЕ ЦЕЛЕВЫХ ПОКАЗАТЕЛЕЙ В 202</a:t>
            </a:r>
            <a:r>
              <a:rPr lang="en-US" altLang="ru-RU" sz="1200" b="1" dirty="0"/>
              <a:t>2</a:t>
            </a:r>
            <a:r>
              <a:rPr lang="ru-RU" altLang="ru-RU" sz="1200" b="1" dirty="0"/>
              <a:t>-202</a:t>
            </a:r>
            <a:r>
              <a:rPr lang="en-US" altLang="ru-RU" sz="1200" b="1" dirty="0"/>
              <a:t>3</a:t>
            </a:r>
            <a:r>
              <a:rPr lang="ru-RU" altLang="ru-RU" sz="1200" b="1" dirty="0"/>
              <a:t> ГОДАХ</a:t>
            </a:r>
          </a:p>
        </p:txBody>
      </p:sp>
      <p:sp>
        <p:nvSpPr>
          <p:cNvPr id="36966" name="Номер слайда 2"/>
          <p:cNvSpPr txBox="1">
            <a:spLocks/>
          </p:cNvSpPr>
          <p:nvPr/>
        </p:nvSpPr>
        <p:spPr bwMode="auto">
          <a:xfrm>
            <a:off x="8601075" y="6492875"/>
            <a:ext cx="514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algn="ctr" eaLnBrk="1"/>
            <a:fld id="{98BBB8B5-B238-4236-844E-4EC3DFBA4730}" type="slidenum">
              <a:rPr lang="ru-RU" altLang="ru-RU" sz="1000">
                <a:solidFill>
                  <a:srgbClr val="073E87"/>
                </a:solidFill>
              </a:rPr>
              <a:pPr algn="ctr" eaLnBrk="1"/>
              <a:t>1</a:t>
            </a:fld>
            <a:endParaRPr lang="ru-RU" altLang="ru-RU" sz="1000">
              <a:solidFill>
                <a:srgbClr val="073E87"/>
              </a:solidFill>
            </a:endParaRPr>
          </a:p>
        </p:txBody>
      </p:sp>
      <p:pic>
        <p:nvPicPr>
          <p:cNvPr id="36968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-4763"/>
            <a:ext cx="9001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7150"/>
            <a:ext cx="5000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7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115466</TotalTime>
  <Words>247</Words>
  <Application>Microsoft Office PowerPoint</Application>
  <PresentationFormat>Экран (4:3)</PresentationFormat>
  <Paragraphs>76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Candara</vt:lpstr>
      <vt:lpstr>Helvetica</vt:lpstr>
      <vt:lpstr>Symbol</vt:lpstr>
      <vt:lpstr>Times New Roman</vt:lpstr>
      <vt:lpstr>7_Волна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ПРОЕКТ «Наименование»</dc:title>
  <dc:creator>Шайхова Л.Р.</dc:creator>
  <cp:lastModifiedBy>Бундеева Ирина Александровна 2</cp:lastModifiedBy>
  <cp:revision>1376</cp:revision>
  <cp:lastPrinted>2024-01-31T04:18:23Z</cp:lastPrinted>
  <dcterms:modified xsi:type="dcterms:W3CDTF">2024-10-14T04:50:06Z</dcterms:modified>
</cp:coreProperties>
</file>