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7"/>
  </p:notesMasterIdLst>
  <p:sldIdLst>
    <p:sldId id="577" r:id="rId2"/>
    <p:sldId id="589" r:id="rId3"/>
    <p:sldId id="590" r:id="rId4"/>
    <p:sldId id="526" r:id="rId5"/>
    <p:sldId id="580" r:id="rId6"/>
  </p:sldIdLst>
  <p:sldSz cx="9169400" cy="6877050"/>
  <p:notesSz cx="6797675" cy="9928225"/>
  <p:defaultTextStyle>
    <a:defPPr>
      <a:defRPr lang="ru-RU"/>
    </a:defPPr>
    <a:lvl1pPr marL="0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2759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5515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8270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1029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3784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16542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19298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22051" algn="l" defTabSz="10055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166" userDrawn="1">
          <p15:clr>
            <a:srgbClr val="A4A3A4"/>
          </p15:clr>
        </p15:guide>
        <p15:guide id="3" orient="horz" pos="2166" userDrawn="1">
          <p15:clr>
            <a:srgbClr val="A4A3A4"/>
          </p15:clr>
        </p15:guide>
        <p15:guide id="4" pos="2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8EE6E"/>
    <a:srgbClr val="FF9147"/>
    <a:srgbClr val="ECE214"/>
    <a:srgbClr val="F2960E"/>
    <a:srgbClr val="253917"/>
    <a:srgbClr val="5C4600"/>
    <a:srgbClr val="FF99FF"/>
    <a:srgbClr val="FFE7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069" autoAdjust="0"/>
    <p:restoredTop sz="86470" autoAdjust="0"/>
  </p:normalViewPr>
  <p:slideViewPr>
    <p:cSldViewPr>
      <p:cViewPr>
        <p:scale>
          <a:sx n="100" d="100"/>
          <a:sy n="100" d="100"/>
        </p:scale>
        <p:origin x="-1848" y="-288"/>
      </p:cViewPr>
      <p:guideLst>
        <p:guide orient="horz" pos="2160"/>
        <p:guide orient="horz" pos="2166"/>
        <p:guide pos="2166"/>
        <p:guide pos="2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89343-9DE6-473C-92E8-B121E7464ED0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6152A-1C56-4DB2-AB2F-CFD6315160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9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2759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5515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08270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11029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13784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16542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19298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22051" algn="l" defTabSz="10055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705" y="1125481"/>
            <a:ext cx="7793990" cy="2394232"/>
          </a:xfrm>
        </p:spPr>
        <p:txBody>
          <a:bodyPr anchor="b"/>
          <a:lstStyle>
            <a:lvl1pPr algn="ctr">
              <a:defRPr sz="60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6175" y="3612044"/>
            <a:ext cx="6877050" cy="1660361"/>
          </a:xfrm>
        </p:spPr>
        <p:txBody>
          <a:bodyPr/>
          <a:lstStyle>
            <a:lvl1pPr marL="0" indent="0" algn="ctr">
              <a:buNone/>
              <a:defRPr sz="2407"/>
            </a:lvl1pPr>
            <a:lvl2pPr marL="458480" indent="0" algn="ctr">
              <a:buNone/>
              <a:defRPr sz="2006"/>
            </a:lvl2pPr>
            <a:lvl3pPr marL="916960" indent="0" algn="ctr">
              <a:buNone/>
              <a:defRPr sz="1805"/>
            </a:lvl3pPr>
            <a:lvl4pPr marL="1375440" indent="0" algn="ctr">
              <a:buNone/>
              <a:defRPr sz="1604"/>
            </a:lvl4pPr>
            <a:lvl5pPr marL="1833921" indent="0" algn="ctr">
              <a:buNone/>
              <a:defRPr sz="1604"/>
            </a:lvl5pPr>
            <a:lvl6pPr marL="2292401" indent="0" algn="ctr">
              <a:buNone/>
              <a:defRPr sz="1604"/>
            </a:lvl6pPr>
            <a:lvl7pPr marL="2750881" indent="0" algn="ctr">
              <a:buNone/>
              <a:defRPr sz="1604"/>
            </a:lvl7pPr>
            <a:lvl8pPr marL="3209361" indent="0" algn="ctr">
              <a:buNone/>
              <a:defRPr sz="1604"/>
            </a:lvl8pPr>
            <a:lvl9pPr marL="3667841" indent="0" algn="ctr">
              <a:buNone/>
              <a:defRPr sz="160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B483B8-9AFA-441B-8EDC-EADD574A57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7A3D4-382D-4E66-B2FF-D5A1C9A5B1D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33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AFDF08-F0C2-433A-90A6-22F980528F2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15CD8-3A5C-4620-A60E-B29D9F774F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1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621" y="1714489"/>
            <a:ext cx="7908608" cy="2860661"/>
          </a:xfrm>
        </p:spPr>
        <p:txBody>
          <a:bodyPr anchor="b"/>
          <a:lstStyle>
            <a:lvl1pPr>
              <a:defRPr sz="60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5621" y="4602213"/>
            <a:ext cx="7908608" cy="1504354"/>
          </a:xfrm>
        </p:spPr>
        <p:txBody>
          <a:bodyPr/>
          <a:lstStyle>
            <a:lvl1pPr marL="0" indent="0">
              <a:buNone/>
              <a:defRPr sz="2407">
                <a:solidFill>
                  <a:schemeClr val="tx1"/>
                </a:solidFill>
              </a:defRPr>
            </a:lvl1pPr>
            <a:lvl2pPr marL="458480" indent="0">
              <a:buNone/>
              <a:defRPr sz="2006">
                <a:solidFill>
                  <a:schemeClr val="tx1">
                    <a:tint val="75000"/>
                  </a:schemeClr>
                </a:solidFill>
              </a:defRPr>
            </a:lvl2pPr>
            <a:lvl3pPr marL="916960" indent="0">
              <a:buNone/>
              <a:defRPr sz="1805">
                <a:solidFill>
                  <a:schemeClr val="tx1">
                    <a:tint val="75000"/>
                  </a:schemeClr>
                </a:solidFill>
              </a:defRPr>
            </a:lvl3pPr>
            <a:lvl4pPr marL="1375440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4pPr>
            <a:lvl5pPr marL="1833921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5pPr>
            <a:lvl6pPr marL="2292401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6pPr>
            <a:lvl7pPr marL="2750881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7pPr>
            <a:lvl8pPr marL="3209361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8pPr>
            <a:lvl9pPr marL="3667841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6DD2C7-78EE-4A8F-9514-45008F41DBF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F86B96-5808-4D1C-A810-1AB092FC3A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81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396" y="1830696"/>
            <a:ext cx="3896995" cy="4363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09" y="1830696"/>
            <a:ext cx="3896995" cy="4363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07F3FC-0E2A-47F1-9D35-C83007B4D88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4ED85-1B14-4146-B28C-E1161809163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805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90" y="366141"/>
            <a:ext cx="7908608" cy="13292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1592" y="1685833"/>
            <a:ext cx="3879085" cy="826201"/>
          </a:xfrm>
        </p:spPr>
        <p:txBody>
          <a:bodyPr anchor="b"/>
          <a:lstStyle>
            <a:lvl1pPr marL="0" indent="0">
              <a:buNone/>
              <a:defRPr sz="2407" b="1"/>
            </a:lvl1pPr>
            <a:lvl2pPr marL="458480" indent="0">
              <a:buNone/>
              <a:defRPr sz="2006" b="1"/>
            </a:lvl2pPr>
            <a:lvl3pPr marL="916960" indent="0">
              <a:buNone/>
              <a:defRPr sz="1805" b="1"/>
            </a:lvl3pPr>
            <a:lvl4pPr marL="1375440" indent="0">
              <a:buNone/>
              <a:defRPr sz="1604" b="1"/>
            </a:lvl4pPr>
            <a:lvl5pPr marL="1833921" indent="0">
              <a:buNone/>
              <a:defRPr sz="1604" b="1"/>
            </a:lvl5pPr>
            <a:lvl6pPr marL="2292401" indent="0">
              <a:buNone/>
              <a:defRPr sz="1604" b="1"/>
            </a:lvl6pPr>
            <a:lvl7pPr marL="2750881" indent="0">
              <a:buNone/>
              <a:defRPr sz="1604" b="1"/>
            </a:lvl7pPr>
            <a:lvl8pPr marL="3209361" indent="0">
              <a:buNone/>
              <a:defRPr sz="1604" b="1"/>
            </a:lvl8pPr>
            <a:lvl9pPr marL="3667841" indent="0">
              <a:buNone/>
              <a:defRPr sz="160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592" y="2512034"/>
            <a:ext cx="3879085" cy="3694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009" y="1685833"/>
            <a:ext cx="3898189" cy="826201"/>
          </a:xfrm>
        </p:spPr>
        <p:txBody>
          <a:bodyPr anchor="b"/>
          <a:lstStyle>
            <a:lvl1pPr marL="0" indent="0">
              <a:buNone/>
              <a:defRPr sz="2407" b="1"/>
            </a:lvl1pPr>
            <a:lvl2pPr marL="458480" indent="0">
              <a:buNone/>
              <a:defRPr sz="2006" b="1"/>
            </a:lvl2pPr>
            <a:lvl3pPr marL="916960" indent="0">
              <a:buNone/>
              <a:defRPr sz="1805" b="1"/>
            </a:lvl3pPr>
            <a:lvl4pPr marL="1375440" indent="0">
              <a:buNone/>
              <a:defRPr sz="1604" b="1"/>
            </a:lvl4pPr>
            <a:lvl5pPr marL="1833921" indent="0">
              <a:buNone/>
              <a:defRPr sz="1604" b="1"/>
            </a:lvl5pPr>
            <a:lvl6pPr marL="2292401" indent="0">
              <a:buNone/>
              <a:defRPr sz="1604" b="1"/>
            </a:lvl6pPr>
            <a:lvl7pPr marL="2750881" indent="0">
              <a:buNone/>
              <a:defRPr sz="1604" b="1"/>
            </a:lvl7pPr>
            <a:lvl8pPr marL="3209361" indent="0">
              <a:buNone/>
              <a:defRPr sz="1604" b="1"/>
            </a:lvl8pPr>
            <a:lvl9pPr marL="3667841" indent="0">
              <a:buNone/>
              <a:defRPr sz="160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09" y="2512034"/>
            <a:ext cx="3898189" cy="3694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804E0A-9AD1-4872-BB45-698CD9305D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9290ED-555B-49E2-9FFD-DA831B03D9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23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53EAB3-7A30-4843-AFC9-7FCFACA1E95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17D59-F0C1-4409-BB3D-F3DBB52601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7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F65A44-9088-4F32-A119-D5D5695208F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68655-E6B1-4BEE-B42E-59403811B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4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91" y="458470"/>
            <a:ext cx="2957370" cy="1604645"/>
          </a:xfrm>
        </p:spPr>
        <p:txBody>
          <a:bodyPr anchor="b"/>
          <a:lstStyle>
            <a:lvl1pPr>
              <a:defRPr sz="320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8189" y="990169"/>
            <a:ext cx="4642009" cy="4887163"/>
          </a:xfrm>
        </p:spPr>
        <p:txBody>
          <a:bodyPr/>
          <a:lstStyle>
            <a:lvl1pPr>
              <a:defRPr sz="3209"/>
            </a:lvl1pPr>
            <a:lvl2pPr>
              <a:defRPr sz="2808"/>
            </a:lvl2pPr>
            <a:lvl3pPr>
              <a:defRPr sz="2407"/>
            </a:lvl3pPr>
            <a:lvl4pPr>
              <a:defRPr sz="2006"/>
            </a:lvl4pPr>
            <a:lvl5pPr>
              <a:defRPr sz="2006"/>
            </a:lvl5pPr>
            <a:lvl6pPr>
              <a:defRPr sz="2006"/>
            </a:lvl6pPr>
            <a:lvl7pPr>
              <a:defRPr sz="2006"/>
            </a:lvl7pPr>
            <a:lvl8pPr>
              <a:defRPr sz="2006"/>
            </a:lvl8pPr>
            <a:lvl9pPr>
              <a:defRPr sz="200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91" y="2063115"/>
            <a:ext cx="2957370" cy="3822176"/>
          </a:xfrm>
        </p:spPr>
        <p:txBody>
          <a:bodyPr/>
          <a:lstStyle>
            <a:lvl1pPr marL="0" indent="0">
              <a:buNone/>
              <a:defRPr sz="1604"/>
            </a:lvl1pPr>
            <a:lvl2pPr marL="458480" indent="0">
              <a:buNone/>
              <a:defRPr sz="1404"/>
            </a:lvl2pPr>
            <a:lvl3pPr marL="916960" indent="0">
              <a:buNone/>
              <a:defRPr sz="1203"/>
            </a:lvl3pPr>
            <a:lvl4pPr marL="1375440" indent="0">
              <a:buNone/>
              <a:defRPr sz="1003"/>
            </a:lvl4pPr>
            <a:lvl5pPr marL="1833921" indent="0">
              <a:buNone/>
              <a:defRPr sz="1003"/>
            </a:lvl5pPr>
            <a:lvl6pPr marL="2292401" indent="0">
              <a:buNone/>
              <a:defRPr sz="1003"/>
            </a:lvl6pPr>
            <a:lvl7pPr marL="2750881" indent="0">
              <a:buNone/>
              <a:defRPr sz="1003"/>
            </a:lvl7pPr>
            <a:lvl8pPr marL="3209361" indent="0">
              <a:buNone/>
              <a:defRPr sz="1003"/>
            </a:lvl8pPr>
            <a:lvl9pPr marL="3667841" indent="0">
              <a:buNone/>
              <a:defRPr sz="100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AD5FAA-9DDA-48F8-8D94-38B2C0440E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9E175-6F13-4E5D-A8F7-64E82687775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23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91" y="458470"/>
            <a:ext cx="2957370" cy="1604645"/>
          </a:xfrm>
        </p:spPr>
        <p:txBody>
          <a:bodyPr anchor="b"/>
          <a:lstStyle>
            <a:lvl1pPr>
              <a:defRPr sz="320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98189" y="990169"/>
            <a:ext cx="4642009" cy="4887163"/>
          </a:xfrm>
        </p:spPr>
        <p:txBody>
          <a:bodyPr anchor="t"/>
          <a:lstStyle>
            <a:lvl1pPr marL="0" indent="0">
              <a:buNone/>
              <a:defRPr sz="3209"/>
            </a:lvl1pPr>
            <a:lvl2pPr marL="458480" indent="0">
              <a:buNone/>
              <a:defRPr sz="2808"/>
            </a:lvl2pPr>
            <a:lvl3pPr marL="916960" indent="0">
              <a:buNone/>
              <a:defRPr sz="2407"/>
            </a:lvl3pPr>
            <a:lvl4pPr marL="1375440" indent="0">
              <a:buNone/>
              <a:defRPr sz="2006"/>
            </a:lvl4pPr>
            <a:lvl5pPr marL="1833921" indent="0">
              <a:buNone/>
              <a:defRPr sz="2006"/>
            </a:lvl5pPr>
            <a:lvl6pPr marL="2292401" indent="0">
              <a:buNone/>
              <a:defRPr sz="2006"/>
            </a:lvl6pPr>
            <a:lvl7pPr marL="2750881" indent="0">
              <a:buNone/>
              <a:defRPr sz="2006"/>
            </a:lvl7pPr>
            <a:lvl8pPr marL="3209361" indent="0">
              <a:buNone/>
              <a:defRPr sz="2006"/>
            </a:lvl8pPr>
            <a:lvl9pPr marL="3667841" indent="0">
              <a:buNone/>
              <a:defRPr sz="200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91" y="2063115"/>
            <a:ext cx="2957370" cy="3822176"/>
          </a:xfrm>
        </p:spPr>
        <p:txBody>
          <a:bodyPr/>
          <a:lstStyle>
            <a:lvl1pPr marL="0" indent="0">
              <a:buNone/>
              <a:defRPr sz="1604"/>
            </a:lvl1pPr>
            <a:lvl2pPr marL="458480" indent="0">
              <a:buNone/>
              <a:defRPr sz="1404"/>
            </a:lvl2pPr>
            <a:lvl3pPr marL="916960" indent="0">
              <a:buNone/>
              <a:defRPr sz="1203"/>
            </a:lvl3pPr>
            <a:lvl4pPr marL="1375440" indent="0">
              <a:buNone/>
              <a:defRPr sz="1003"/>
            </a:lvl4pPr>
            <a:lvl5pPr marL="1833921" indent="0">
              <a:buNone/>
              <a:defRPr sz="1003"/>
            </a:lvl5pPr>
            <a:lvl6pPr marL="2292401" indent="0">
              <a:buNone/>
              <a:defRPr sz="1003"/>
            </a:lvl6pPr>
            <a:lvl7pPr marL="2750881" indent="0">
              <a:buNone/>
              <a:defRPr sz="1003"/>
            </a:lvl7pPr>
            <a:lvl8pPr marL="3209361" indent="0">
              <a:buNone/>
              <a:defRPr sz="1003"/>
            </a:lvl8pPr>
            <a:lvl9pPr marL="3667841" indent="0">
              <a:buNone/>
              <a:defRPr sz="100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FE97AD-9556-4A58-A296-FFAA1E33FC9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1358B-415F-4AB9-9834-D7B584FBC7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089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3DFC98-C445-4473-A3B8-7A873C88D9E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115C1B-3215-439C-A7DA-CA014B3C7A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26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1852" y="366139"/>
            <a:ext cx="1977152" cy="582798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0397" y="366139"/>
            <a:ext cx="5816838" cy="582798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D0FFE8-8514-4745-9827-F61A1BB2208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2DA91-06E4-41B9-9771-9E7FEA5B09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7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0396" y="366141"/>
            <a:ext cx="7908608" cy="1329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396" y="1830696"/>
            <a:ext cx="7908608" cy="436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396" y="6374008"/>
            <a:ext cx="2063115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685864-2362-4770-9EC5-982031CE357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37364" y="6374008"/>
            <a:ext cx="3094673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5889" y="6374008"/>
            <a:ext cx="2063115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B503E7-3833-49E2-8B4C-2ED44B8F6B0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48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6960" rtl="0" eaLnBrk="1" latinLnBrk="0" hangingPunct="1">
        <a:lnSpc>
          <a:spcPct val="90000"/>
        </a:lnSpc>
        <a:spcBef>
          <a:spcPct val="0"/>
        </a:spcBef>
        <a:buNone/>
        <a:defRPr sz="44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9240" indent="-229240" algn="l" defTabSz="916960" rtl="0" eaLnBrk="1" latinLnBrk="0" hangingPunct="1">
        <a:lnSpc>
          <a:spcPct val="90000"/>
        </a:lnSpc>
        <a:spcBef>
          <a:spcPts val="1003"/>
        </a:spcBef>
        <a:buFont typeface="Arial" panose="020B0604020202020204" pitchFamily="34" charset="0"/>
        <a:buChar char="•"/>
        <a:defRPr sz="2808" kern="1200">
          <a:solidFill>
            <a:schemeClr val="tx1"/>
          </a:solidFill>
          <a:latin typeface="+mn-lt"/>
          <a:ea typeface="+mn-ea"/>
          <a:cs typeface="+mn-cs"/>
        </a:defRPr>
      </a:lvl1pPr>
      <a:lvl2pPr marL="687720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2407" kern="1200">
          <a:solidFill>
            <a:schemeClr val="tx1"/>
          </a:solidFill>
          <a:latin typeface="+mn-lt"/>
          <a:ea typeface="+mn-ea"/>
          <a:cs typeface="+mn-cs"/>
        </a:defRPr>
      </a:lvl2pPr>
      <a:lvl3pPr marL="1146200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2006" kern="1200">
          <a:solidFill>
            <a:schemeClr val="tx1"/>
          </a:solidFill>
          <a:latin typeface="+mn-lt"/>
          <a:ea typeface="+mn-ea"/>
          <a:cs typeface="+mn-cs"/>
        </a:defRPr>
      </a:lvl3pPr>
      <a:lvl4pPr marL="1604681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2063161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521641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980121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438601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897081" indent="-229240" algn="l" defTabSz="916960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1pPr>
      <a:lvl2pPr marL="458480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916960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375440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1833921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292401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750881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209361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667841" algn="l" defTabSz="91696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163" y="702221"/>
            <a:ext cx="9121204" cy="63401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ourier New" pitchFamily="49" charset="0"/>
              <a:buChar char="o"/>
            </a:pPr>
            <a:r>
              <a:rPr lang="ru-RU" sz="1450" dirty="0" smtClean="0"/>
              <a:t>Федеральный </a:t>
            </a:r>
            <a:r>
              <a:rPr lang="ru-RU" sz="1450" dirty="0"/>
              <a:t>закон </a:t>
            </a:r>
            <a:r>
              <a:rPr lang="ru-RU" sz="1450" dirty="0" smtClean="0"/>
              <a:t>«Об </a:t>
            </a:r>
            <a:r>
              <a:rPr lang="ru-RU" sz="1450" dirty="0"/>
              <a:t>охране окружающей </a:t>
            </a:r>
            <a:r>
              <a:rPr lang="ru-RU" sz="1450" dirty="0" smtClean="0"/>
              <a:t>среды» от </a:t>
            </a:r>
            <a:r>
              <a:rPr lang="ru-RU" sz="1450" dirty="0"/>
              <a:t>10.01.2002 </a:t>
            </a:r>
            <a:r>
              <a:rPr lang="ru-RU" sz="1450" u="sng" dirty="0" smtClean="0"/>
              <a:t>№ 7-ФЗ</a:t>
            </a:r>
            <a:r>
              <a:rPr lang="ru-RU" sz="1450" dirty="0" smtClean="0"/>
              <a:t>;</a:t>
            </a:r>
            <a:endParaRPr lang="ru-RU" sz="1450" dirty="0"/>
          </a:p>
          <a:p>
            <a:pPr marL="285750" indent="-285750" algn="just">
              <a:buFont typeface="Courier New" pitchFamily="49" charset="0"/>
              <a:buChar char="o"/>
            </a:pPr>
            <a:r>
              <a:rPr lang="ru-RU" sz="1450" dirty="0"/>
              <a:t>Федеральный закон </a:t>
            </a:r>
            <a:r>
              <a:rPr lang="ru-RU" sz="1450" dirty="0" smtClean="0"/>
              <a:t>«Об </a:t>
            </a:r>
            <a:r>
              <a:rPr lang="ru-RU" sz="1450" dirty="0"/>
              <a:t>охране атмосферного </a:t>
            </a:r>
            <a:r>
              <a:rPr lang="ru-RU" sz="1450" dirty="0" smtClean="0"/>
              <a:t>воздуха» от 04.05.1999 </a:t>
            </a:r>
            <a:r>
              <a:rPr lang="ru-RU" sz="1450" u="sng" dirty="0" smtClean="0"/>
              <a:t>№ 96-ФЗ</a:t>
            </a:r>
            <a:r>
              <a:rPr lang="ru-RU" sz="1450" dirty="0" smtClean="0"/>
              <a:t>;</a:t>
            </a:r>
          </a:p>
          <a:p>
            <a:pPr marL="285750" indent="-285750" algn="just">
              <a:buFont typeface="Courier New" pitchFamily="49" charset="0"/>
              <a:buChar char="o"/>
            </a:pPr>
            <a:r>
              <a:rPr lang="ru-RU" sz="1450" dirty="0">
                <a:solidFill>
                  <a:srgbClr val="00B050"/>
                </a:solidFill>
              </a:rPr>
              <a:t>Федеральный закон </a:t>
            </a:r>
            <a:r>
              <a:rPr lang="ru-RU" sz="1450" dirty="0" smtClean="0">
                <a:solidFill>
                  <a:srgbClr val="00B050"/>
                </a:solidFill>
              </a:rPr>
              <a:t>«О </a:t>
            </a:r>
            <a:r>
              <a:rPr lang="ru-RU" sz="1450" dirty="0">
                <a:solidFill>
                  <a:srgbClr val="00B050"/>
                </a:solidFill>
              </a:rPr>
              <a:t>внесении изменений в Федеральный закон </a:t>
            </a:r>
            <a:r>
              <a:rPr lang="ru-RU" sz="1450" dirty="0" smtClean="0">
                <a:solidFill>
                  <a:srgbClr val="00B050"/>
                </a:solidFill>
              </a:rPr>
              <a:t>«О </a:t>
            </a:r>
            <a:r>
              <a:rPr lang="ru-RU" sz="1450" dirty="0">
                <a:solidFill>
                  <a:srgbClr val="00B050"/>
                </a:solidFill>
              </a:rPr>
              <a:t>гидрометеорологической </a:t>
            </a:r>
            <a:r>
              <a:rPr lang="ru-RU" sz="1450" dirty="0" smtClean="0">
                <a:solidFill>
                  <a:srgbClr val="00B050"/>
                </a:solidFill>
              </a:rPr>
              <a:t>службе» </a:t>
            </a:r>
            <a:r>
              <a:rPr lang="ru-RU" sz="1450" dirty="0">
                <a:solidFill>
                  <a:srgbClr val="00B050"/>
                </a:solidFill>
              </a:rPr>
              <a:t>и статьи 1 и 19 Федерального закона </a:t>
            </a:r>
            <a:r>
              <a:rPr lang="ru-RU" sz="1450" dirty="0" smtClean="0">
                <a:solidFill>
                  <a:srgbClr val="00B050"/>
                </a:solidFill>
              </a:rPr>
              <a:t>«Об </a:t>
            </a:r>
            <a:r>
              <a:rPr lang="ru-RU" sz="1450" dirty="0">
                <a:solidFill>
                  <a:srgbClr val="00B050"/>
                </a:solidFill>
              </a:rPr>
              <a:t>охране атмосферного </a:t>
            </a:r>
            <a:r>
              <a:rPr lang="ru-RU" sz="1450" dirty="0" smtClean="0">
                <a:solidFill>
                  <a:srgbClr val="00B050"/>
                </a:solidFill>
              </a:rPr>
              <a:t>воздуха» </a:t>
            </a:r>
            <a:r>
              <a:rPr lang="ru-RU" sz="1450" dirty="0">
                <a:solidFill>
                  <a:srgbClr val="00B050"/>
                </a:solidFill>
              </a:rPr>
              <a:t>от 28.12.2024 </a:t>
            </a:r>
            <a:r>
              <a:rPr lang="ru-RU" sz="1450" u="sng" dirty="0" smtClean="0">
                <a:solidFill>
                  <a:srgbClr val="00B050"/>
                </a:solidFill>
              </a:rPr>
              <a:t>№ 548-ФЗ; </a:t>
            </a:r>
            <a:endParaRPr lang="ru-RU" sz="1450" u="sng" dirty="0">
              <a:solidFill>
                <a:srgbClr val="00B050"/>
              </a:solidFill>
            </a:endParaRPr>
          </a:p>
          <a:p>
            <a:pPr marL="285750" indent="-285750" algn="just">
              <a:buFont typeface="Courier New" pitchFamily="49" charset="0"/>
              <a:buChar char="o"/>
            </a:pPr>
            <a:r>
              <a:rPr lang="ru-RU" sz="1450" dirty="0" smtClean="0"/>
              <a:t>Приказ </a:t>
            </a:r>
            <a:r>
              <a:rPr lang="ru-RU" sz="1450" dirty="0"/>
              <a:t>Минприроды России от </a:t>
            </a:r>
            <a:r>
              <a:rPr lang="ru-RU" sz="1450" dirty="0" smtClean="0"/>
              <a:t>19.11.2021 </a:t>
            </a:r>
            <a:r>
              <a:rPr lang="ru-RU" sz="1450" u="sng" dirty="0"/>
              <a:t>№</a:t>
            </a:r>
            <a:r>
              <a:rPr lang="ru-RU" sz="1450" u="sng" dirty="0" smtClean="0"/>
              <a:t> 871</a:t>
            </a:r>
            <a:r>
              <a:rPr lang="ru-RU" sz="1450" dirty="0" smtClean="0"/>
              <a:t> «Об </a:t>
            </a:r>
            <a:r>
              <a:rPr lang="ru-RU" sz="1450" dirty="0"/>
              <a:t>утверждении Порядка проведения инвентаризации стационарных источников и выбросов </a:t>
            </a:r>
            <a:r>
              <a:rPr lang="ru-RU" sz="1450" dirty="0" smtClean="0"/>
              <a:t>загрязняющих веществ </a:t>
            </a:r>
            <a:r>
              <a:rPr lang="ru-RU" sz="1450" dirty="0"/>
              <a:t>в атмосферный воздух, корректировки ее данных, документирования и хранения данных, полученных в результате проведения таких инвентаризации и </a:t>
            </a:r>
            <a:r>
              <a:rPr lang="ru-RU" sz="1450" dirty="0" smtClean="0"/>
              <a:t>корректировки»;</a:t>
            </a:r>
            <a:r>
              <a:rPr lang="ru-RU" sz="1450" b="1" dirty="0"/>
              <a:t> </a:t>
            </a:r>
          </a:p>
          <a:p>
            <a:pPr marL="285750" indent="-285750" algn="just">
              <a:buFont typeface="Courier New" pitchFamily="49" charset="0"/>
              <a:buChar char="o"/>
            </a:pPr>
            <a:r>
              <a:rPr lang="ru-RU" sz="1100" dirty="0">
                <a:solidFill>
                  <a:srgbClr val="FF0000"/>
                </a:solidFill>
              </a:rPr>
              <a:t>Приказ Минприроды России от 28.11.2019 </a:t>
            </a:r>
            <a:r>
              <a:rPr lang="ru-RU" sz="1100" u="sng" dirty="0">
                <a:solidFill>
                  <a:srgbClr val="FF0000"/>
                </a:solidFill>
              </a:rPr>
              <a:t>№ 811</a:t>
            </a:r>
            <a:r>
              <a:rPr lang="ru-RU" sz="1100" dirty="0">
                <a:solidFill>
                  <a:srgbClr val="FF0000"/>
                </a:solidFill>
              </a:rPr>
              <a:t> «Об утверждении требований к мероприятиям по уменьшению выбросов загрязняющих веществ в атмосферный воздух в периоды неблагоприятных метеорологических условий</a:t>
            </a:r>
            <a:r>
              <a:rPr lang="ru-RU" sz="1100" dirty="0" smtClean="0">
                <a:solidFill>
                  <a:srgbClr val="FF0000"/>
                </a:solidFill>
              </a:rPr>
              <a:t>»;</a:t>
            </a:r>
          </a:p>
          <a:p>
            <a:pPr marL="285750" indent="-285750" algn="just">
              <a:buFont typeface="Courier New" pitchFamily="49" charset="0"/>
              <a:buChar char="o"/>
            </a:pPr>
            <a:r>
              <a:rPr lang="ru-RU" sz="1450" dirty="0">
                <a:solidFill>
                  <a:srgbClr val="00B050"/>
                </a:solidFill>
              </a:rPr>
              <a:t>Приказ Минприроды России от 26.11.2025 </a:t>
            </a:r>
            <a:r>
              <a:rPr lang="ru-RU" sz="1450" u="sng" dirty="0">
                <a:solidFill>
                  <a:srgbClr val="00B050"/>
                </a:solidFill>
              </a:rPr>
              <a:t>№ 651 </a:t>
            </a:r>
            <a:r>
              <a:rPr lang="ru-RU" sz="1450" dirty="0">
                <a:solidFill>
                  <a:srgbClr val="00B050"/>
                </a:solidFill>
              </a:rPr>
              <a:t>«Об утверждении требований к мероприятиям по снижению выбросов загрязняющих веществ в атмосферный воздух в периоды неблагоприятных метеорологических условий и их проведению при поступлении общих прогнозов неблагоприятных метеорологических условий или специализированных прогнозов неблагоприятных метеорологических условий</a:t>
            </a:r>
            <a:r>
              <a:rPr lang="ru-RU" sz="1450" dirty="0" smtClean="0">
                <a:solidFill>
                  <a:srgbClr val="00B050"/>
                </a:solidFill>
              </a:rPr>
              <a:t>»;</a:t>
            </a:r>
            <a:endParaRPr lang="ru-RU" sz="1450" b="1" dirty="0">
              <a:solidFill>
                <a:srgbClr val="00B050"/>
              </a:solidFill>
            </a:endParaRPr>
          </a:p>
          <a:p>
            <a:pPr marL="285750" indent="-285750" algn="just">
              <a:buFont typeface="Courier New" pitchFamily="49" charset="0"/>
              <a:buChar char="o"/>
            </a:pPr>
            <a:r>
              <a:rPr lang="ru-RU" sz="1450" dirty="0" smtClean="0">
                <a:solidFill>
                  <a:srgbClr val="00B050"/>
                </a:solidFill>
              </a:rPr>
              <a:t>Приказ </a:t>
            </a:r>
            <a:r>
              <a:rPr lang="ru-RU" sz="1450" dirty="0">
                <a:solidFill>
                  <a:srgbClr val="00B050"/>
                </a:solidFill>
              </a:rPr>
              <a:t>Минприроды России от 28.11.2025 </a:t>
            </a:r>
            <a:r>
              <a:rPr lang="ru-RU" sz="1450" u="sng" dirty="0" smtClean="0">
                <a:solidFill>
                  <a:srgbClr val="00B050"/>
                </a:solidFill>
              </a:rPr>
              <a:t>№ 66</a:t>
            </a:r>
            <a:r>
              <a:rPr lang="ru-RU" sz="1450" dirty="0" smtClean="0">
                <a:solidFill>
                  <a:srgbClr val="00B050"/>
                </a:solidFill>
              </a:rPr>
              <a:t>2 </a:t>
            </a:r>
            <a:r>
              <a:rPr lang="ru-RU" sz="1450" dirty="0">
                <a:solidFill>
                  <a:srgbClr val="00B050"/>
                </a:solidFill>
              </a:rPr>
              <a:t>«Об утверждении требований к содержанию, составу, форме, порядку разработки, согласования и утверждения плана мероприятий по снижению выбросов загрязняющих веществ в атмосферный воздух в периоды неблагоприятных метеорологических </a:t>
            </a:r>
            <a:r>
              <a:rPr lang="ru-RU" sz="1450" dirty="0" smtClean="0">
                <a:solidFill>
                  <a:srgbClr val="00B050"/>
                </a:solidFill>
              </a:rPr>
              <a:t>условий»;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539750" algn="l"/>
              </a:tabLst>
            </a:pPr>
            <a:r>
              <a:rPr lang="ru-RU" sz="1450" dirty="0" smtClean="0">
                <a:cs typeface="Times New Roman" pitchFamily="18" charset="0"/>
              </a:rPr>
              <a:t>Приказ Минприроды России от </a:t>
            </a:r>
            <a:r>
              <a:rPr lang="ru-RU" sz="1450" dirty="0">
                <a:cs typeface="Times New Roman" pitchFamily="18" charset="0"/>
              </a:rPr>
              <a:t>06.06.2017 </a:t>
            </a:r>
            <a:r>
              <a:rPr lang="ru-RU" sz="1450" u="sng" dirty="0" smtClean="0">
                <a:cs typeface="Times New Roman" pitchFamily="18" charset="0"/>
              </a:rPr>
              <a:t>№ 273</a:t>
            </a:r>
            <a:r>
              <a:rPr lang="ru-RU" sz="1450" dirty="0" smtClean="0">
                <a:cs typeface="Times New Roman" pitchFamily="18" charset="0"/>
              </a:rPr>
              <a:t> «Об утверждении методов расчетов рассеивания выбросов вредных (загрязняющих) веществ в атмосферном воздухе»;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539750" algn="l"/>
              </a:tabLst>
            </a:pPr>
            <a:r>
              <a:rPr lang="ru-RU" sz="1450" dirty="0">
                <a:cs typeface="Times New Roman" pitchFamily="18" charset="0"/>
              </a:rPr>
              <a:t>Приказ Минприроды России</a:t>
            </a:r>
            <a:r>
              <a:rPr lang="ru-RU" sz="1450" dirty="0" smtClean="0">
                <a:cs typeface="Times New Roman" pitchFamily="18" charset="0"/>
              </a:rPr>
              <a:t> от </a:t>
            </a:r>
            <a:r>
              <a:rPr lang="ru-RU" sz="1450" dirty="0">
                <a:cs typeface="Times New Roman" pitchFamily="18" charset="0"/>
              </a:rPr>
              <a:t>11 августа 2020 года </a:t>
            </a:r>
            <a:r>
              <a:rPr lang="ru-RU" sz="1450" u="sng" dirty="0">
                <a:cs typeface="Times New Roman" pitchFamily="18" charset="0"/>
              </a:rPr>
              <a:t>№</a:t>
            </a:r>
            <a:r>
              <a:rPr lang="ru-RU" sz="1450" u="sng" dirty="0" smtClean="0">
                <a:cs typeface="Times New Roman" pitchFamily="18" charset="0"/>
              </a:rPr>
              <a:t> 581</a:t>
            </a:r>
            <a:r>
              <a:rPr lang="ru-RU" sz="1450" dirty="0" smtClean="0">
                <a:cs typeface="Times New Roman" pitchFamily="18" charset="0"/>
              </a:rPr>
              <a:t> «Об </a:t>
            </a:r>
            <a:r>
              <a:rPr lang="ru-RU" sz="1450" dirty="0">
                <a:cs typeface="Times New Roman" pitchFamily="18" charset="0"/>
              </a:rPr>
              <a:t>утверждении методики разработки (расчета) и установления нормативов допустимых выбросов загрязняющих веществ в атмосферный </a:t>
            </a:r>
            <a:r>
              <a:rPr lang="ru-RU" sz="1450" dirty="0" smtClean="0">
                <a:cs typeface="Times New Roman" pitchFamily="18" charset="0"/>
              </a:rPr>
              <a:t>воздух»;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539750" algn="l"/>
              </a:tabLst>
            </a:pPr>
            <a:r>
              <a:rPr lang="ru-RU" sz="1100" dirty="0">
                <a:solidFill>
                  <a:srgbClr val="FF0000"/>
                </a:solidFill>
                <a:cs typeface="Times New Roman" pitchFamily="18" charset="0"/>
              </a:rPr>
              <a:t>Постановление Правительства Самарской области </a:t>
            </a:r>
            <a:r>
              <a:rPr lang="ru-RU" sz="1100" u="sng" dirty="0">
                <a:solidFill>
                  <a:srgbClr val="FF0000"/>
                </a:solidFill>
                <a:cs typeface="Times New Roman" pitchFamily="18" charset="0"/>
              </a:rPr>
              <a:t>№ 792</a:t>
            </a:r>
            <a:r>
              <a:rPr lang="ru-RU" sz="1100" dirty="0">
                <a:solidFill>
                  <a:srgbClr val="FF0000"/>
                </a:solidFill>
                <a:cs typeface="Times New Roman" pitchFamily="18" charset="0"/>
              </a:rPr>
              <a:t> от 17.12.2018 г. «О внесении изменения в постановление Правительства Самарской области от 24.11.2010 № 596 «Об организации работ по регулированию выбросов вредных (загрязняющих) веществ в атмосферный воздух в периоды неблагоприятных метеорологических условий на территории Самарской области»;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539750" algn="l"/>
              </a:tabLst>
            </a:pPr>
            <a:r>
              <a:rPr lang="ru-RU" sz="1100" dirty="0" smtClean="0">
                <a:solidFill>
                  <a:srgbClr val="FF0000"/>
                </a:solidFill>
                <a:cs typeface="Times New Roman" pitchFamily="18" charset="0"/>
              </a:rPr>
              <a:t>Приказ Министерства </a:t>
            </a:r>
            <a:r>
              <a:rPr lang="ru-RU" sz="1100" dirty="0">
                <a:solidFill>
                  <a:srgbClr val="FF0000"/>
                </a:solidFill>
                <a:cs typeface="Times New Roman" pitchFamily="18" charset="0"/>
              </a:rPr>
              <a:t>лесного хозяйства, охраны окружающей среды и природопользования Самарской области от </a:t>
            </a:r>
            <a:r>
              <a:rPr lang="ru-RU" sz="1100" dirty="0" smtClean="0">
                <a:solidFill>
                  <a:srgbClr val="FF0000"/>
                </a:solidFill>
                <a:cs typeface="Times New Roman" pitchFamily="18" charset="0"/>
              </a:rPr>
              <a:t>19.12.2018 </a:t>
            </a:r>
            <a:r>
              <a:rPr lang="ru-RU" sz="1100" u="sng" dirty="0" smtClean="0">
                <a:solidFill>
                  <a:srgbClr val="FF0000"/>
                </a:solidFill>
                <a:cs typeface="Times New Roman" pitchFamily="18" charset="0"/>
              </a:rPr>
              <a:t>№ 811</a:t>
            </a:r>
            <a:r>
              <a:rPr lang="ru-RU" sz="1100" dirty="0" smtClean="0">
                <a:solidFill>
                  <a:srgbClr val="FF0000"/>
                </a:solidFill>
                <a:cs typeface="Times New Roman" pitchFamily="18" charset="0"/>
              </a:rPr>
              <a:t> «Об утверждении Административного регламента предоставления министерством лесного хозяйства, охраны окружающей среды и природопользования Самарской области государственной услуги по согласованию планов мероприятий по уменьшению выбросов вредных (загрязняющих) веществ в атмосферный воздух в периоды неблагоприятных метеорологических условий».</a:t>
            </a:r>
            <a:r>
              <a:rPr lang="ru-RU" sz="1400" dirty="0" smtClean="0">
                <a:cs typeface="Times New Roman" pitchFamily="18" charset="0"/>
              </a:rPr>
              <a:t> 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539750" algn="l"/>
              </a:tabLst>
            </a:pPr>
            <a:endParaRPr lang="ru-RU" sz="1400" dirty="0" smtClean="0"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49" y="66343"/>
            <a:ext cx="916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Нормативно-правовые </a:t>
            </a: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акты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к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мероприятиям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по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снижению выбросов загрязняющих веществ в атмосферный воздух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в периоды НМУ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единительная линия 40"/>
          <p:cNvCxnSpPr/>
          <p:nvPr/>
        </p:nvCxnSpPr>
        <p:spPr>
          <a:xfrm>
            <a:off x="4580703" y="1062261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2650473" y="1080141"/>
            <a:ext cx="1377715" cy="360040"/>
          </a:xfrm>
          <a:prstGeom prst="roundRect">
            <a:avLst>
              <a:gd name="adj" fmla="val 50000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Общий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178976" y="1062261"/>
            <a:ext cx="2718092" cy="360040"/>
          </a:xfrm>
          <a:prstGeom prst="roundRect">
            <a:avLst>
              <a:gd name="adj" fmla="val 50000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Специализированный</a:t>
            </a:r>
            <a:endParaRPr lang="ru-RU" sz="1800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4890843" y="774229"/>
            <a:ext cx="353558" cy="288032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4028188" y="786011"/>
            <a:ext cx="358840" cy="276250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785328" y="1422301"/>
            <a:ext cx="37273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50" i="1" dirty="0" smtClean="0"/>
              <a:t>Прогноз </a:t>
            </a:r>
            <a:r>
              <a:rPr lang="ru-RU" sz="1650" i="1" dirty="0"/>
              <a:t>НМУ общего назначения предоставляется </a:t>
            </a:r>
            <a:r>
              <a:rPr lang="ru-RU" sz="1650" i="1" u="sng" dirty="0"/>
              <a:t>бесплатно</a:t>
            </a:r>
          </a:p>
          <a:p>
            <a:pPr algn="just"/>
            <a:r>
              <a:rPr lang="ru-RU" sz="1650" b="1" i="1" dirty="0" smtClean="0"/>
              <a:t>Для </a:t>
            </a:r>
            <a:r>
              <a:rPr lang="ru-RU" sz="1650" b="1" i="1" dirty="0"/>
              <a:t>регулируемых предприятий </a:t>
            </a:r>
            <a:r>
              <a:rPr lang="ru-RU" sz="1650" b="1" i="1" dirty="0" smtClean="0"/>
              <a:t>– </a:t>
            </a:r>
            <a:endParaRPr lang="ru-RU" sz="1650" b="1" i="1" dirty="0"/>
          </a:p>
          <a:p>
            <a:pPr lvl="0" algn="just"/>
            <a:r>
              <a:rPr lang="ru-RU" sz="1650" i="1" dirty="0" smtClean="0"/>
              <a:t>требуется снижение </a:t>
            </a:r>
            <a:r>
              <a:rPr lang="ru-RU" sz="1650" i="1" dirty="0"/>
              <a:t>вкладов выбросов в приземные концентрации не менее чем на 15%. </a:t>
            </a:r>
          </a:p>
          <a:p>
            <a:pPr lvl="0" algn="just"/>
            <a:r>
              <a:rPr lang="ru-RU" sz="1650" b="1" i="1" dirty="0"/>
              <a:t>Для </a:t>
            </a:r>
            <a:r>
              <a:rPr lang="ru-RU" sz="1650" b="1" i="1" dirty="0" smtClean="0"/>
              <a:t>остальных объектов </a:t>
            </a:r>
            <a:r>
              <a:rPr lang="ru-RU" sz="1650" b="1" i="1" dirty="0"/>
              <a:t>–</a:t>
            </a:r>
            <a:r>
              <a:rPr lang="ru-RU" sz="1650" i="1" dirty="0" smtClean="0"/>
              <a:t> снижение </a:t>
            </a:r>
            <a:r>
              <a:rPr lang="ru-RU" sz="1650" i="1" dirty="0"/>
              <a:t>должно составлять не менее 20%.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73947" y="1416024"/>
            <a:ext cx="3813113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50" b="1" i="1" dirty="0" smtClean="0"/>
              <a:t>Для </a:t>
            </a:r>
            <a:r>
              <a:rPr lang="ru-RU" sz="1650" b="1" i="1" dirty="0"/>
              <a:t>регулируемых </a:t>
            </a:r>
            <a:r>
              <a:rPr lang="ru-RU" sz="1650" b="1" i="1" dirty="0" smtClean="0"/>
              <a:t>предприятий – </a:t>
            </a:r>
          </a:p>
          <a:p>
            <a:pPr lvl="0" algn="just"/>
            <a:r>
              <a:rPr lang="ru-RU" sz="1650" i="1" dirty="0"/>
              <a:t>требуется снижение </a:t>
            </a:r>
            <a:r>
              <a:rPr lang="ru-RU" sz="1650" i="1" dirty="0" smtClean="0"/>
              <a:t>выбросов при</a:t>
            </a:r>
          </a:p>
          <a:p>
            <a:pPr lvl="0" algn="just"/>
            <a:r>
              <a:rPr lang="ru-RU" sz="1650" i="1" dirty="0" smtClean="0"/>
              <a:t>НМУ </a:t>
            </a:r>
            <a:r>
              <a:rPr lang="ru-RU" sz="1650" i="1" dirty="0"/>
              <a:t>I степени </a:t>
            </a:r>
            <a:r>
              <a:rPr lang="ru-RU" sz="1650" i="1" dirty="0" smtClean="0"/>
              <a:t>—не </a:t>
            </a:r>
            <a:r>
              <a:rPr lang="ru-RU" sz="1650" i="1" dirty="0"/>
              <a:t>менее 5</a:t>
            </a:r>
            <a:r>
              <a:rPr lang="ru-RU" sz="1650" i="1" dirty="0" smtClean="0"/>
              <a:t>%;</a:t>
            </a:r>
            <a:endParaRPr lang="ru-RU" sz="1650" i="1" dirty="0"/>
          </a:p>
          <a:p>
            <a:pPr lvl="0" algn="just"/>
            <a:r>
              <a:rPr lang="ru-RU" sz="1650" i="1" dirty="0"/>
              <a:t>НМУ II степени — не менее 10</a:t>
            </a:r>
            <a:r>
              <a:rPr lang="ru-RU" sz="1650" i="1" dirty="0" smtClean="0"/>
              <a:t>%;</a:t>
            </a:r>
            <a:endParaRPr lang="ru-RU" sz="1650" i="1" dirty="0"/>
          </a:p>
          <a:p>
            <a:pPr lvl="0" algn="just"/>
            <a:r>
              <a:rPr lang="ru-RU" sz="1650" i="1" dirty="0"/>
              <a:t>НМУ III степени — не менее 20</a:t>
            </a:r>
            <a:r>
              <a:rPr lang="ru-RU" sz="1650" i="1" dirty="0" smtClean="0"/>
              <a:t>%.</a:t>
            </a:r>
            <a:endParaRPr lang="ru-RU" sz="1650" i="1" dirty="0"/>
          </a:p>
          <a:p>
            <a:pPr lvl="0" algn="just"/>
            <a:r>
              <a:rPr lang="ru-RU" sz="1650" b="1" i="1" dirty="0"/>
              <a:t>Для </a:t>
            </a:r>
            <a:r>
              <a:rPr lang="ru-RU" sz="1650" b="1" i="1" dirty="0" smtClean="0"/>
              <a:t>остальных объектов </a:t>
            </a:r>
            <a:r>
              <a:rPr lang="ru-RU" sz="1650" b="1" i="1" dirty="0"/>
              <a:t>– </a:t>
            </a:r>
            <a:endParaRPr lang="ru-RU" sz="1650" b="1" i="1" dirty="0" smtClean="0"/>
          </a:p>
          <a:p>
            <a:pPr lvl="0" algn="just"/>
            <a:r>
              <a:rPr lang="ru-RU" sz="1650" i="1" dirty="0" smtClean="0"/>
              <a:t>снижение </a:t>
            </a:r>
            <a:r>
              <a:rPr lang="ru-RU" sz="1650" i="1" dirty="0"/>
              <a:t>должно </a:t>
            </a:r>
            <a:r>
              <a:rPr lang="ru-RU" sz="1650" i="1" dirty="0" smtClean="0"/>
              <a:t>составлять: </a:t>
            </a:r>
          </a:p>
          <a:p>
            <a:pPr lvl="0" algn="just"/>
            <a:r>
              <a:rPr lang="ru-RU" sz="1650" i="1" dirty="0" smtClean="0"/>
              <a:t>НМУ </a:t>
            </a:r>
            <a:r>
              <a:rPr lang="ru-RU" sz="1650" i="1" dirty="0"/>
              <a:t>I степени —не менее </a:t>
            </a:r>
            <a:r>
              <a:rPr lang="ru-RU" sz="1650" i="1" dirty="0" smtClean="0"/>
              <a:t>15</a:t>
            </a:r>
            <a:r>
              <a:rPr lang="ru-RU" sz="1650" i="1" dirty="0"/>
              <a:t>%;</a:t>
            </a:r>
          </a:p>
          <a:p>
            <a:pPr lvl="0" algn="just"/>
            <a:r>
              <a:rPr lang="ru-RU" sz="1650" i="1" dirty="0"/>
              <a:t>НМУ II степени — не менее </a:t>
            </a:r>
            <a:r>
              <a:rPr lang="ru-RU" sz="1650" i="1" dirty="0" smtClean="0"/>
              <a:t>20</a:t>
            </a:r>
            <a:r>
              <a:rPr lang="ru-RU" sz="1650" i="1" dirty="0"/>
              <a:t>%;</a:t>
            </a:r>
          </a:p>
          <a:p>
            <a:pPr lvl="0" algn="just"/>
            <a:r>
              <a:rPr lang="ru-RU" sz="1650" i="1" dirty="0"/>
              <a:t>НМУ III степени — не менее </a:t>
            </a:r>
            <a:r>
              <a:rPr lang="ru-RU" sz="1650" i="1" dirty="0" smtClean="0"/>
              <a:t>40%.</a:t>
            </a:r>
            <a:endParaRPr lang="ru-RU" sz="165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2858" y="126157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</a:rPr>
              <a:t>План мероприятий </a:t>
            </a:r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</a:rPr>
              <a:t>по снижению выбросов загрязняющих веществ в атмосферный воздух </a:t>
            </a: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</a:rPr>
              <a:t>при </a:t>
            </a:r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</a:rPr>
              <a:t>неблагоприятных метеорологических условиях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04380" y="6350783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Изменения вступают в силу </a:t>
            </a:r>
            <a:r>
              <a:rPr lang="ru-RU" b="1" dirty="0"/>
              <a:t>с 1 марта 2026 </a:t>
            </a:r>
            <a:r>
              <a:rPr lang="ru-RU" b="1" dirty="0" smtClean="0"/>
              <a:t>года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2858" y="126157"/>
            <a:ext cx="8258235" cy="609799"/>
          </a:xfrm>
          <a:prstGeom prst="roundRect">
            <a:avLst>
              <a:gd name="adj" fmla="val 50000"/>
            </a:avLst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2858" y="5375190"/>
            <a:ext cx="82809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chemeClr val="accent6">
                    <a:lumMod val="75000"/>
                  </a:schemeClr>
                </a:solidFill>
              </a:rPr>
              <a:t>В случае если разработка мероприятий 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ru-RU" u="sng" dirty="0">
                <a:solidFill>
                  <a:schemeClr val="accent6">
                    <a:lumMod val="75000"/>
                  </a:schemeClr>
                </a:solidFill>
              </a:rPr>
              <a:t>периоды НМУ не 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</a:rPr>
              <a:t>требуется – данная </a:t>
            </a:r>
            <a:r>
              <a:rPr lang="ru-RU" u="sng" dirty="0">
                <a:solidFill>
                  <a:schemeClr val="accent6">
                    <a:lumMod val="75000"/>
                  </a:schemeClr>
                </a:solidFill>
              </a:rPr>
              <a:t>информация отражается в Плане мероприятий с приложением подтверждающих 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</a:rPr>
              <a:t>материалов</a:t>
            </a:r>
            <a:endParaRPr lang="ru-RU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6228" y="3992810"/>
            <a:ext cx="846755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 smtClean="0"/>
              <a:t>Специализированный прогноз НМУ обязательно осуществляется </a:t>
            </a:r>
            <a:r>
              <a:rPr lang="ru-RU" sz="1700" dirty="0"/>
              <a:t>объектами I категории, за исключением </a:t>
            </a:r>
            <a:r>
              <a:rPr lang="ru-RU" sz="1700" dirty="0" smtClean="0"/>
              <a:t>организаций с </a:t>
            </a:r>
            <a:r>
              <a:rPr lang="ru-RU" sz="1700" dirty="0"/>
              <a:t>регулируемыми видами </a:t>
            </a:r>
            <a:r>
              <a:rPr lang="ru-RU" sz="1700" dirty="0" smtClean="0"/>
              <a:t>деятельности (</a:t>
            </a:r>
            <a:r>
              <a:rPr lang="ru-RU" sz="1800" dirty="0" smtClean="0"/>
              <a:t>электроснабжения</a:t>
            </a:r>
            <a:r>
              <a:rPr lang="ru-RU" sz="1800" dirty="0"/>
              <a:t>, газоснабжения, теплоснабжения, водоснабжения, водоотведения, обращения с </a:t>
            </a:r>
            <a:r>
              <a:rPr lang="ru-RU" sz="1800" dirty="0" smtClean="0"/>
              <a:t>твердыми коммунальными отходами</a:t>
            </a:r>
            <a:r>
              <a:rPr lang="ru-RU" sz="1700" dirty="0" smtClean="0"/>
              <a:t>) с </a:t>
            </a:r>
            <a:r>
              <a:rPr lang="ru-RU" sz="1700" dirty="0"/>
              <a:t>заключением </a:t>
            </a:r>
            <a:r>
              <a:rPr lang="ru-RU" sz="1700" dirty="0" smtClean="0"/>
              <a:t>договора с ФГБУ </a:t>
            </a:r>
            <a:r>
              <a:rPr lang="ru-RU" sz="1700" dirty="0"/>
              <a:t>«Приволжское </a:t>
            </a:r>
            <a:r>
              <a:rPr lang="ru-RU" sz="1700" dirty="0" smtClean="0"/>
              <a:t>УГМС»</a:t>
            </a:r>
            <a:r>
              <a:rPr lang="ru-RU" sz="1700" dirty="0"/>
              <a:t> </a:t>
            </a:r>
            <a:r>
              <a:rPr lang="ru-RU" sz="1700" dirty="0" smtClean="0"/>
              <a:t>за плату 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9198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44" y="198353"/>
            <a:ext cx="8929750" cy="715078"/>
          </a:xfrm>
          <a:prstGeom prst="roundRect">
            <a:avLst/>
          </a:prstGeom>
          <a:noFill/>
          <a:ln>
            <a:solidFill>
              <a:schemeClr val="accent6"/>
            </a:solidFill>
          </a:ln>
          <a:effectLst/>
        </p:spPr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ru-RU" sz="1800" b="1" spc="5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Комплектность документации, поступающей на рассмотрение в управление нормирования и государственной экологической экспертизы</a:t>
            </a:r>
            <a:endParaRPr lang="ru-RU" sz="1800" b="1" spc="51" dirty="0">
              <a:solidFill>
                <a:schemeClr val="accent6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72532" y="976656"/>
            <a:ext cx="2808312" cy="919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Отчетность</a:t>
            </a:r>
            <a:r>
              <a:rPr lang="ru-RU" sz="1200" b="1" dirty="0" smtClean="0">
                <a:solidFill>
                  <a:schemeClr val="accent4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1200" b="1" dirty="0" smtClean="0">
                <a:cs typeface="Times New Roman" panose="02020603050405020304" pitchFamily="18" charset="0"/>
              </a:rPr>
              <a:t>об организации и результатах осуществления производственного экологического контроля</a:t>
            </a:r>
            <a:r>
              <a:rPr lang="ru-RU" sz="1050" b="1" dirty="0" smtClean="0">
                <a:cs typeface="Times New Roman" panose="02020603050405020304" pitchFamily="18" charset="0"/>
              </a:rPr>
              <a:t> </a:t>
            </a:r>
            <a:r>
              <a:rPr lang="ru-RU" sz="400" b="1" dirty="0" smtClean="0">
                <a:cs typeface="Times New Roman" panose="02020603050405020304" pitchFamily="18" charset="0"/>
              </a:rPr>
              <a:t> </a:t>
            </a:r>
            <a:endParaRPr lang="ru-RU" sz="400" b="1" dirty="0"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08536" y="1918543"/>
            <a:ext cx="273630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cs typeface="Times New Roman" pitchFamily="18" charset="0"/>
              </a:rPr>
              <a:t>1) </a:t>
            </a:r>
            <a:r>
              <a:rPr lang="ru-RU" sz="1200" dirty="0">
                <a:cs typeface="Times New Roman" pitchFamily="18" charset="0"/>
              </a:rPr>
              <a:t>отчет об организации и о результатах осуществления производственного экологического контроля; </a:t>
            </a:r>
            <a:endParaRPr lang="ru-RU" sz="1200" dirty="0" smtClean="0">
              <a:cs typeface="Times New Roman" pitchFamily="18" charset="0"/>
            </a:endParaRPr>
          </a:p>
          <a:p>
            <a:pPr algn="just"/>
            <a:endParaRPr lang="ru-RU" sz="400" dirty="0">
              <a:cs typeface="Times New Roman" pitchFamily="18" charset="0"/>
            </a:endParaRPr>
          </a:p>
          <a:p>
            <a:pPr algn="just"/>
            <a:r>
              <a:rPr lang="ru-RU" sz="1200" dirty="0">
                <a:cs typeface="Times New Roman" pitchFamily="18" charset="0"/>
              </a:rPr>
              <a:t>2) информация из инвентаризации выбросов загрязняющих веществ в атмосферный воздух и их источников, содержащая показатели суммарной массы выбросов по объекту в целом, а также план-график контроля стационарных источников выбросов с указанием загрязняющих веществ, периодичности проведения контроля, используемых методов и методик измерений, методов контроля (расчетные и инструментальные) загрязняющих веществ в источниках выбросов</a:t>
            </a:r>
            <a:r>
              <a:rPr lang="ru-RU" sz="1200" dirty="0" smtClean="0">
                <a:cs typeface="Times New Roman" pitchFamily="18" charset="0"/>
              </a:rPr>
              <a:t>;</a:t>
            </a:r>
          </a:p>
          <a:p>
            <a:pPr algn="just"/>
            <a:endParaRPr lang="ru-RU" sz="400" dirty="0">
              <a:cs typeface="Times New Roman" pitchFamily="18" charset="0"/>
            </a:endParaRPr>
          </a:p>
          <a:p>
            <a:pPr algn="just"/>
            <a:r>
              <a:rPr lang="ru-RU" sz="1200" dirty="0">
                <a:cs typeface="Times New Roman" pitchFamily="18" charset="0"/>
              </a:rPr>
              <a:t>3) иные документы по усмотрению хозяйствующего субъекта.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24860" y="976656"/>
            <a:ext cx="3011960" cy="919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wrap="square" lIns="91429" tIns="45715" rIns="91429" bIns="45715" rtlCol="0">
            <a:spAutoFit/>
          </a:bodyPr>
          <a:lstStyle/>
          <a:p>
            <a:pPr algn="ctr"/>
            <a:endParaRPr lang="ru-RU" sz="1000" b="1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Декларация о воздействии на окружающую среду</a:t>
            </a:r>
          </a:p>
          <a:p>
            <a:pPr algn="ctr"/>
            <a:endParaRPr lang="ru-RU" sz="1400" b="1" dirty="0"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52852" y="1896045"/>
            <a:ext cx="3132442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50" dirty="0" smtClean="0"/>
              <a:t>1) наименование, организационно-правовая форма и адрес (место нахождения) юридического лица или фамилия, имя, отчество (при наличии), место жительства индивидуального предпринимателя;</a:t>
            </a:r>
          </a:p>
          <a:p>
            <a:pPr algn="just"/>
            <a:endParaRPr lang="ru-RU" sz="400" dirty="0"/>
          </a:p>
          <a:p>
            <a:pPr algn="just"/>
            <a:r>
              <a:rPr lang="ru-RU" sz="1150" dirty="0" smtClean="0"/>
              <a:t>2</a:t>
            </a:r>
            <a:r>
              <a:rPr lang="ru-RU" sz="1150" dirty="0"/>
              <a:t>) код объекта, оказывающего негативное воздействие на окружающую среду</a:t>
            </a:r>
            <a:r>
              <a:rPr lang="ru-RU" sz="1150" dirty="0" smtClean="0"/>
              <a:t>;</a:t>
            </a:r>
          </a:p>
          <a:p>
            <a:pPr algn="just"/>
            <a:endParaRPr lang="ru-RU" sz="400" dirty="0"/>
          </a:p>
          <a:p>
            <a:pPr algn="just"/>
            <a:r>
              <a:rPr lang="ru-RU" sz="1150" dirty="0"/>
              <a:t>3) вид основной деятельности, виды и объем производимой продукции (товара</a:t>
            </a:r>
            <a:r>
              <a:rPr lang="ru-RU" sz="1150" dirty="0" smtClean="0"/>
              <a:t>);</a:t>
            </a:r>
          </a:p>
          <a:p>
            <a:pPr algn="just"/>
            <a:endParaRPr lang="ru-RU" sz="400" dirty="0"/>
          </a:p>
          <a:p>
            <a:pPr algn="just"/>
            <a:r>
              <a:rPr lang="ru-RU" sz="1150" dirty="0"/>
              <a:t>4</a:t>
            </a:r>
            <a:r>
              <a:rPr lang="ru-RU" sz="1150" dirty="0" smtClean="0"/>
              <a:t>) информация </a:t>
            </a:r>
            <a:r>
              <a:rPr lang="ru-RU" sz="1150" dirty="0"/>
              <a:t>о реализации природоохранных мероприятий</a:t>
            </a:r>
            <a:r>
              <a:rPr lang="ru-RU" sz="1150" dirty="0" smtClean="0"/>
              <a:t>;</a:t>
            </a:r>
          </a:p>
          <a:p>
            <a:pPr algn="just"/>
            <a:endParaRPr lang="ru-RU" sz="400" dirty="0"/>
          </a:p>
          <a:p>
            <a:pPr algn="just"/>
            <a:r>
              <a:rPr lang="ru-RU" sz="1150" dirty="0"/>
              <a:t>5</a:t>
            </a:r>
            <a:r>
              <a:rPr lang="ru-RU" sz="1150" dirty="0" smtClean="0"/>
              <a:t>) данные </a:t>
            </a:r>
            <a:r>
              <a:rPr lang="ru-RU" sz="1150" dirty="0"/>
              <a:t>об авариях и инцидентах, повлекших за собой негативное воздействие на окружающую среду и произошедших за предыдущие семь лет</a:t>
            </a:r>
            <a:r>
              <a:rPr lang="ru-RU" sz="1150" dirty="0" smtClean="0"/>
              <a:t>;</a:t>
            </a:r>
          </a:p>
          <a:p>
            <a:pPr algn="just"/>
            <a:endParaRPr lang="ru-RU" sz="400" dirty="0"/>
          </a:p>
          <a:p>
            <a:pPr algn="just"/>
            <a:r>
              <a:rPr lang="ru-RU" sz="1150" dirty="0"/>
              <a:t>6</a:t>
            </a:r>
            <a:r>
              <a:rPr lang="ru-RU" sz="1150" dirty="0" smtClean="0"/>
              <a:t>) декларируемые </a:t>
            </a:r>
            <a:r>
              <a:rPr lang="ru-RU" sz="1150" dirty="0"/>
              <a:t>объем или масса выбросов, сбросов загрязняющих веществ, образовываемых и размещаемых отходов</a:t>
            </a:r>
            <a:r>
              <a:rPr lang="ru-RU" sz="1150" dirty="0" smtClean="0"/>
              <a:t>;</a:t>
            </a:r>
          </a:p>
          <a:p>
            <a:pPr algn="just"/>
            <a:endParaRPr lang="ru-RU" sz="400" dirty="0"/>
          </a:p>
          <a:p>
            <a:pPr algn="just"/>
            <a:r>
              <a:rPr lang="ru-RU" sz="1150" dirty="0"/>
              <a:t>7</a:t>
            </a:r>
            <a:r>
              <a:rPr lang="ru-RU" sz="1150" dirty="0" smtClean="0"/>
              <a:t>) информация </a:t>
            </a:r>
            <a:r>
              <a:rPr lang="ru-RU" sz="1150" dirty="0"/>
              <a:t>о программе производственного экологического контроля.</a:t>
            </a:r>
          </a:p>
          <a:p>
            <a:pPr algn="just"/>
            <a:r>
              <a:rPr lang="ru-RU" sz="1150" dirty="0"/>
              <a:t>Одновременно с подачей декларации о воздействии на окружающую среду представляются расчеты нормативов допустимых выбросов, нормативов допустимых сбросов.</a:t>
            </a:r>
          </a:p>
          <a:p>
            <a:pPr lvl="0" algn="just"/>
            <a:endParaRPr lang="ru-RU" sz="1150" dirty="0" smtClean="0"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204" y="976656"/>
            <a:ext cx="2808312" cy="919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wrap="square" lIns="91429" tIns="45715" rIns="91429" bIns="45715" rtlCol="0">
            <a:spAutoFit/>
          </a:bodyPr>
          <a:lstStyle/>
          <a:p>
            <a:pPr algn="ctr"/>
            <a:endParaRPr lang="ru-RU" sz="700" b="1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Мероприятия </a:t>
            </a:r>
            <a:r>
              <a:rPr lang="ru-RU" sz="1200" b="1" dirty="0">
                <a:cs typeface="Times New Roman" panose="02020603050405020304" pitchFamily="18" charset="0"/>
              </a:rPr>
              <a:t>по снижению выбросов загрязняющих веществ в атмосферный воздух </a:t>
            </a:r>
            <a:r>
              <a:rPr lang="ru-RU" sz="1200" b="1" dirty="0" smtClean="0">
                <a:cs typeface="Times New Roman" panose="02020603050405020304" pitchFamily="18" charset="0"/>
              </a:rPr>
              <a:t>в периоды НМУ</a:t>
            </a:r>
          </a:p>
          <a:p>
            <a:pPr algn="ctr"/>
            <a:r>
              <a:rPr lang="ru-RU" sz="200" b="1" dirty="0" smtClean="0"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" b="1" dirty="0"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204" y="1896045"/>
            <a:ext cx="28083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/>
              <a:t>1) заявление о предоставлении государственной услуги в одном экземпляре;</a:t>
            </a:r>
            <a:endParaRPr lang="ru-RU" sz="800" dirty="0" smtClean="0"/>
          </a:p>
          <a:p>
            <a:pPr algn="just"/>
            <a:endParaRPr lang="ru-RU" sz="400" dirty="0"/>
          </a:p>
          <a:p>
            <a:pPr algn="just"/>
            <a:r>
              <a:rPr lang="ru-RU" sz="1200" dirty="0" smtClean="0"/>
              <a:t>2) план мероприятий в периоды НМУ в двух экземплярах;</a:t>
            </a:r>
          </a:p>
          <a:p>
            <a:pPr algn="just"/>
            <a:endParaRPr lang="ru-RU" sz="400" dirty="0" smtClean="0"/>
          </a:p>
          <a:p>
            <a:pPr algn="just"/>
            <a:r>
              <a:rPr lang="ru-RU" sz="1200" dirty="0" smtClean="0"/>
              <a:t>3) отчет о проведенной инвентаризации стационарных источников и выбросов загрязняющих веществ в атмосферный воздух либо проектная документация для строящихся, вводимых в эксплуатацию новых и (или) реконструированных объектов, оказывающих негативное воздействие на окружающую среду;</a:t>
            </a:r>
          </a:p>
          <a:p>
            <a:pPr algn="just"/>
            <a:endParaRPr lang="ru-RU" sz="400" dirty="0" smtClean="0"/>
          </a:p>
          <a:p>
            <a:pPr algn="just"/>
            <a:r>
              <a:rPr lang="ru-RU" sz="1200" dirty="0" smtClean="0"/>
              <a:t>4) доверенность, подтверждающая полномочия представителя заявителя на осуществление действий от имени заявителя (при необходимости).</a:t>
            </a:r>
          </a:p>
          <a:p>
            <a:pPr algn="just"/>
            <a:endParaRPr lang="ru-RU" sz="400" dirty="0" smtClean="0"/>
          </a:p>
          <a:p>
            <a:pPr algn="just"/>
            <a:r>
              <a:rPr lang="ru-RU" sz="1200" u="sng" dirty="0" smtClean="0"/>
              <a:t>Указанные документы подаются в письменном виде, а также на электронном носителе (отсканированные в формате PDF)</a:t>
            </a:r>
            <a:endParaRPr lang="ru-RU" sz="1100" u="sng" dirty="0"/>
          </a:p>
        </p:txBody>
      </p:sp>
    </p:spTree>
    <p:extLst>
      <p:ext uri="{BB962C8B-B14F-4D97-AF65-F5344CB8AC3E}">
        <p14:creationId xmlns:p14="http://schemas.microsoft.com/office/powerpoint/2010/main" val="14296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44" y="126157"/>
            <a:ext cx="8929750" cy="715078"/>
          </a:xfrm>
          <a:prstGeom prst="roundRect">
            <a:avLst/>
          </a:prstGeom>
          <a:noFill/>
          <a:ln>
            <a:solidFill>
              <a:schemeClr val="accent6"/>
            </a:solidFill>
          </a:ln>
          <a:effectLst/>
        </p:spPr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ru-RU" sz="1800" b="1" spc="5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Комплектность плана мероприятий </a:t>
            </a:r>
            <a:r>
              <a:rPr lang="ru-RU" sz="1800" b="1" spc="5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по снижению выбросов загрязняющих веществ в атмосферный воздух в периоды неблагоприятных метеорологических </a:t>
            </a:r>
            <a:r>
              <a:rPr lang="ru-RU" sz="1800" b="1" spc="5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условий</a:t>
            </a:r>
            <a:endParaRPr lang="ru-RU" sz="1800" b="1" spc="51" dirty="0">
              <a:solidFill>
                <a:schemeClr val="accent6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394" y="923463"/>
            <a:ext cx="885604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1) </a:t>
            </a:r>
            <a:r>
              <a:rPr lang="ru-RU" sz="1600" u="sng" dirty="0" smtClean="0"/>
              <a:t>полное </a:t>
            </a:r>
            <a:r>
              <a:rPr lang="ru-RU" sz="1600" u="sng" dirty="0"/>
              <a:t>наименование юридического лица</a:t>
            </a:r>
            <a:r>
              <a:rPr lang="ru-RU" sz="1600" dirty="0"/>
              <a:t> или фамилию, имя, отчество (при наличии) индивидуального предпринимателя, осуществляющих хозяйственную и (или) иную деятельность на объекте ОНВОС</a:t>
            </a:r>
            <a:r>
              <a:rPr lang="ru-RU" sz="1600" dirty="0" smtClean="0"/>
              <a:t>;</a:t>
            </a:r>
          </a:p>
          <a:p>
            <a:endParaRPr lang="ru-RU" sz="400" dirty="0"/>
          </a:p>
          <a:p>
            <a:r>
              <a:rPr lang="ru-RU" sz="1600" dirty="0" smtClean="0"/>
              <a:t>2) </a:t>
            </a:r>
            <a:r>
              <a:rPr lang="ru-RU" sz="1600" u="sng" dirty="0"/>
              <a:t>наименование объекта ОНВОС</a:t>
            </a:r>
            <a:r>
              <a:rPr lang="ru-RU" sz="1600" dirty="0" smtClean="0"/>
              <a:t>;</a:t>
            </a:r>
          </a:p>
          <a:p>
            <a:endParaRPr lang="ru-RU" sz="400" dirty="0"/>
          </a:p>
          <a:p>
            <a:r>
              <a:rPr lang="ru-RU" sz="1600" dirty="0"/>
              <a:t>3</a:t>
            </a:r>
            <a:r>
              <a:rPr lang="ru-RU" sz="1600" dirty="0" smtClean="0"/>
              <a:t>) </a:t>
            </a:r>
            <a:r>
              <a:rPr lang="ru-RU" sz="1600" dirty="0"/>
              <a:t>сведения о фактическом </a:t>
            </a:r>
            <a:r>
              <a:rPr lang="ru-RU" sz="1600" u="sng" dirty="0"/>
              <a:t>месте нахождения объекта ОНВОС</a:t>
            </a:r>
            <a:r>
              <a:rPr lang="ru-RU" sz="1600" dirty="0" smtClean="0"/>
              <a:t>;</a:t>
            </a:r>
          </a:p>
          <a:p>
            <a:endParaRPr lang="ru-RU" sz="400" dirty="0"/>
          </a:p>
          <a:p>
            <a:r>
              <a:rPr lang="ru-RU" sz="1600" dirty="0" smtClean="0"/>
              <a:t>4) </a:t>
            </a:r>
            <a:r>
              <a:rPr lang="ru-RU" sz="1600" u="sng" dirty="0"/>
              <a:t>категорию объекта ОНВОС</a:t>
            </a:r>
            <a:r>
              <a:rPr lang="ru-RU" sz="1600" dirty="0" smtClean="0"/>
              <a:t>;</a:t>
            </a:r>
          </a:p>
          <a:p>
            <a:endParaRPr lang="ru-RU" sz="400" dirty="0"/>
          </a:p>
          <a:p>
            <a:r>
              <a:rPr lang="ru-RU" sz="1600" dirty="0" smtClean="0"/>
              <a:t>5) </a:t>
            </a:r>
            <a:r>
              <a:rPr lang="ru-RU" sz="1600" u="sng" dirty="0"/>
              <a:t>код объекта </a:t>
            </a:r>
            <a:r>
              <a:rPr lang="ru-RU" sz="1600" u="sng" dirty="0" smtClean="0"/>
              <a:t>ОНВОС</a:t>
            </a:r>
            <a:r>
              <a:rPr lang="ru-RU" sz="1600" dirty="0" smtClean="0"/>
              <a:t>;</a:t>
            </a:r>
          </a:p>
          <a:p>
            <a:endParaRPr lang="ru-RU" sz="400" dirty="0"/>
          </a:p>
          <a:p>
            <a:r>
              <a:rPr lang="ru-RU" sz="1600" dirty="0" smtClean="0"/>
              <a:t>6) </a:t>
            </a:r>
            <a:r>
              <a:rPr lang="ru-RU" sz="1600" u="sng" dirty="0"/>
              <a:t>вид прогноза НМУ</a:t>
            </a:r>
            <a:r>
              <a:rPr lang="ru-RU" sz="1600" dirty="0"/>
              <a:t>, получаемый в отношении объекта ОНВОС (общий или специализированный (с указанием степени НМУ</a:t>
            </a:r>
            <a:r>
              <a:rPr lang="ru-RU" sz="1600" dirty="0" smtClean="0"/>
              <a:t>);</a:t>
            </a:r>
          </a:p>
          <a:p>
            <a:endParaRPr lang="ru-RU" sz="400" dirty="0"/>
          </a:p>
          <a:p>
            <a:r>
              <a:rPr lang="ru-RU" sz="1600" dirty="0" smtClean="0"/>
              <a:t>7) </a:t>
            </a:r>
            <a:r>
              <a:rPr lang="ru-RU" sz="1600" u="sng" dirty="0"/>
              <a:t>перечень мероприятий</a:t>
            </a:r>
            <a:r>
              <a:rPr lang="ru-RU" sz="1600" dirty="0"/>
              <a:t> по снижению выбросов в периоды НМУ с указанием номера источника выбросов, наименования мероприятия по снижению выбросов в периоды НМУ, наименования загрязняющего вещества, снижение которого предполагается достичь путем проведения данного мероприятия по снижению выбросов в периоды НМУ, предполагаемые величины выбросов загрязняющего вещества до и после проведения мероприятия по снижению выбросов в периоды </a:t>
            </a:r>
            <a:r>
              <a:rPr lang="ru-RU" sz="1600" dirty="0" smtClean="0"/>
              <a:t>НМУ;</a:t>
            </a:r>
          </a:p>
          <a:p>
            <a:r>
              <a:rPr lang="ru-RU" sz="1600" i="1" dirty="0" smtClean="0"/>
              <a:t>В случае отсутствия </a:t>
            </a:r>
            <a:r>
              <a:rPr lang="ru-RU" sz="1600" i="1" dirty="0"/>
              <a:t>необходимости разработки перечня </a:t>
            </a:r>
            <a:r>
              <a:rPr lang="ru-RU" sz="1600" i="1" dirty="0" smtClean="0"/>
              <a:t>мероприятий </a:t>
            </a:r>
            <a:r>
              <a:rPr lang="ru-RU" sz="1600" i="1" dirty="0"/>
              <a:t>в Плане мероприятий отражается информация об отсутствии необходимости разработки перечня мероприятий</a:t>
            </a:r>
            <a:r>
              <a:rPr lang="ru-RU" sz="1600" dirty="0" smtClean="0"/>
              <a:t>;</a:t>
            </a:r>
          </a:p>
          <a:p>
            <a:endParaRPr lang="ru-RU" sz="400" dirty="0"/>
          </a:p>
          <a:p>
            <a:r>
              <a:rPr lang="ru-RU" sz="1600" dirty="0" smtClean="0"/>
              <a:t>8) </a:t>
            </a:r>
            <a:r>
              <a:rPr lang="ru-RU" sz="1600" u="sng" dirty="0"/>
              <a:t>результаты расчетов рассеивания выбросов</a:t>
            </a:r>
            <a:r>
              <a:rPr lang="ru-RU" sz="1600" dirty="0"/>
              <a:t>, выполненных в соответствии с </a:t>
            </a:r>
            <a:r>
              <a:rPr lang="ru-RU" sz="1600" dirty="0" smtClean="0"/>
              <a:t>методами</a:t>
            </a:r>
            <a:r>
              <a:rPr lang="ru-RU" sz="1600" dirty="0"/>
              <a:t> </a:t>
            </a:r>
            <a:r>
              <a:rPr lang="ru-RU" sz="1600" dirty="0" smtClean="0"/>
              <a:t>расчетов </a:t>
            </a:r>
            <a:r>
              <a:rPr lang="ru-RU" sz="1600" dirty="0"/>
              <a:t>рассеивания выбросов вредных (загрязняющих) веществ в атмосферном </a:t>
            </a:r>
            <a:r>
              <a:rPr lang="ru-RU" sz="1600" dirty="0" smtClean="0"/>
              <a:t>воздухе;</a:t>
            </a:r>
          </a:p>
          <a:p>
            <a:endParaRPr lang="ru-RU" sz="400" dirty="0" smtClean="0"/>
          </a:p>
          <a:p>
            <a:r>
              <a:rPr lang="ru-RU" sz="1600" dirty="0" smtClean="0"/>
              <a:t>9) </a:t>
            </a:r>
            <a:r>
              <a:rPr lang="ru-RU" sz="1600" u="sng" dirty="0"/>
              <a:t>информацию о методе контроля </a:t>
            </a:r>
            <a:r>
              <a:rPr lang="ru-RU" sz="1600" dirty="0"/>
              <a:t>(инструментальный или расчетный), определенном при проведении инвентаризации стационарных источников и </a:t>
            </a:r>
            <a:r>
              <a:rPr lang="ru-RU" sz="1600" dirty="0" smtClean="0"/>
              <a:t>выбросов, </a:t>
            </a:r>
            <a:r>
              <a:rPr lang="ru-RU" sz="1600" dirty="0"/>
              <a:t>корректировки ее </a:t>
            </a:r>
            <a:r>
              <a:rPr lang="ru-RU" sz="1600" dirty="0" smtClean="0"/>
              <a:t>данных.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7124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88"/>
            <a:ext cx="916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Нормативно-правовые акты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к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отчётности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об организации и о результатах осуществления производственного экологического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контроля</a:t>
            </a:r>
            <a:endParaRPr lang="ru-RU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350783"/>
            <a:ext cx="8803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</a:rPr>
              <a:t>Отчеты </a:t>
            </a:r>
            <a:r>
              <a:rPr lang="ru-RU" sz="1800" u="sng" dirty="0">
                <a:solidFill>
                  <a:schemeClr val="accent4">
                    <a:lumMod val="50000"/>
                  </a:schemeClr>
                </a:solidFill>
              </a:rPr>
              <a:t>ПЭК </a:t>
            </a:r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</a:rPr>
              <a:t>сдаются </a:t>
            </a:r>
            <a:r>
              <a:rPr lang="ru-RU" sz="1800" u="sng" dirty="0">
                <a:solidFill>
                  <a:schemeClr val="accent4">
                    <a:lumMod val="50000"/>
                  </a:schemeClr>
                </a:solidFill>
              </a:rPr>
              <a:t>по новой форме приказ Минприроды </a:t>
            </a:r>
            <a:r>
              <a:rPr lang="ru-RU" sz="1800" u="sng" dirty="0" smtClean="0">
                <a:solidFill>
                  <a:schemeClr val="accent4">
                    <a:lumMod val="50000"/>
                  </a:schemeClr>
                </a:solidFill>
              </a:rPr>
              <a:t>№ 173 (добавлен 6 раздел) </a:t>
            </a:r>
            <a:endParaRPr lang="ru-RU" sz="1800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385" y="599717"/>
            <a:ext cx="8982942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Федеральный закон «Об охране окружающей среды» от 10.01.2002 </a:t>
            </a:r>
            <a:r>
              <a:rPr lang="ru-RU" sz="1500" u="sng" dirty="0"/>
              <a:t>№ 7-ФЗ; </a:t>
            </a:r>
            <a:endParaRPr lang="ru-RU" sz="15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Федеральный закон «Об охране атмосферного воздуха» от 04.05.1999 </a:t>
            </a:r>
            <a:r>
              <a:rPr lang="ru-RU" sz="1500" u="sng" dirty="0"/>
              <a:t>№ 96-ФЗ;</a:t>
            </a:r>
            <a:endParaRPr lang="ru-RU" sz="15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Федеральный закон «Об отходах производства и потребления» от 24.06.1998 </a:t>
            </a:r>
            <a:r>
              <a:rPr lang="ru-RU" sz="1500" u="sng" dirty="0"/>
              <a:t>№ 89-ФЗ;</a:t>
            </a:r>
            <a:endParaRPr lang="ru-RU" sz="15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Приказ Минприроды от 18.02.2022 </a:t>
            </a:r>
            <a:r>
              <a:rPr lang="ru-RU" sz="1500" u="sng" dirty="0"/>
              <a:t>№ 109</a:t>
            </a:r>
            <a:r>
              <a:rPr lang="ru-RU" sz="1500" dirty="0"/>
              <a:t> «Об утверждении требований к содержанию программы производственного экологического контроля, порядка и сроков представления отчета об организации и о результатах осуществления производственного экологического контроля»;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Приказ Минприроды от 15.03.2024 </a:t>
            </a:r>
            <a:r>
              <a:rPr lang="ru-RU" sz="1500" u="sng" dirty="0"/>
              <a:t>№ 173</a:t>
            </a:r>
            <a:r>
              <a:rPr lang="ru-RU" sz="1500" dirty="0"/>
              <a:t> «Об утверждении формы отчета об организации и о результатах осуществления производственного экологического контроля»;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Приказ Минприроды от 12.05.2025 </a:t>
            </a:r>
            <a:r>
              <a:rPr lang="ru-RU" sz="1500" u="sng" dirty="0"/>
              <a:t>№ 262</a:t>
            </a:r>
            <a:r>
              <a:rPr lang="ru-RU" sz="1500" dirty="0"/>
              <a:t> «О внесении изменений в требования к содержанию программы производственного экологического контроля, утвержденные приказом Министерства природных ресурсов и экологии Российской Федерации от 18 февраля 2022 г. № 109, и в форму отчета об организации и о результатах осуществления производственного экологического контроля, утвержденную приказом Министерства природных ресурсов и экологии Российской Федерации от 15 марта 2024 г. № 173»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Приказ Минприроды от 30.06.2023 </a:t>
            </a:r>
            <a:r>
              <a:rPr lang="ru-RU" sz="1500" u="sng" dirty="0"/>
              <a:t>№ 411</a:t>
            </a:r>
            <a:r>
              <a:rPr lang="ru-RU" sz="1500" dirty="0"/>
              <a:t> «Об утверждении методических рекомендаций по заполнению формы отчета об организации и о результатах осуществления производственного экологического контроля»;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Приказ Минприроды от 19.11.2021 </a:t>
            </a:r>
            <a:r>
              <a:rPr lang="ru-RU" sz="1500" u="sng" dirty="0"/>
              <a:t>№ 871</a:t>
            </a:r>
            <a:r>
              <a:rPr lang="ru-RU" sz="1500" dirty="0"/>
              <a:t> "Об утверждении порядка проведения инвентаризации стационарных источников и выбросов загрязняющих веществ в атмосферный воздух, корректировки ее данных, документирования и хранения данных, полученных в результате проведения таких инвентаризации и корректировки";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500" dirty="0"/>
              <a:t>Приказ Министерства лесного хозяйства, охраны окружающей среды и природопользования Самарской области от 19.12.2018 </a:t>
            </a:r>
            <a:r>
              <a:rPr lang="ru-RU" sz="1500" u="sng" dirty="0"/>
              <a:t>№ 810</a:t>
            </a:r>
            <a:r>
              <a:rPr lang="ru-RU" sz="1500" dirty="0"/>
              <a:t> «Об утверждении Порядка представления и контроля отчетности об организации и о результатах осуществления производственного экологического контроля на объектах II и III категорий, подлежащих региональному государственному экологическому надзору». </a:t>
            </a:r>
          </a:p>
        </p:txBody>
      </p:sp>
    </p:spTree>
    <p:extLst>
      <p:ext uri="{BB962C8B-B14F-4D97-AF65-F5344CB8AC3E}">
        <p14:creationId xmlns:p14="http://schemas.microsoft.com/office/powerpoint/2010/main" val="27951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9">
      <a:dk1>
        <a:sysClr val="windowText" lastClr="000000"/>
      </a:dk1>
      <a:lt1>
        <a:sysClr val="window" lastClr="FFFFFF"/>
      </a:lt1>
      <a:dk2>
        <a:srgbClr val="A8D08D"/>
      </a:dk2>
      <a:lt2>
        <a:srgbClr val="FFD965"/>
      </a:lt2>
      <a:accent1>
        <a:srgbClr val="A8D08D"/>
      </a:accent1>
      <a:accent2>
        <a:srgbClr val="FFDC6D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16072</TotalTime>
  <Words>1105</Words>
  <Application>Microsoft Office PowerPoint</Application>
  <PresentationFormat>Произвольный</PresentationFormat>
  <Paragraphs>97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лесного хозяйства, охраны окружающей среды и природопользования Самарской области</dc:title>
  <dc:creator>Андрей С. Ремизов</dc:creator>
  <cp:lastModifiedBy>Альбина Миннигулова</cp:lastModifiedBy>
  <cp:revision>942</cp:revision>
  <cp:lastPrinted>2026-01-16T12:43:48Z</cp:lastPrinted>
  <dcterms:created xsi:type="dcterms:W3CDTF">2017-06-27T09:09:18Z</dcterms:created>
  <dcterms:modified xsi:type="dcterms:W3CDTF">2026-02-05T07:42:15Z</dcterms:modified>
</cp:coreProperties>
</file>