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1" r:id="rId6"/>
    <p:sldId id="264" r:id="rId7"/>
    <p:sldId id="289" r:id="rId8"/>
    <p:sldId id="271" r:id="rId9"/>
    <p:sldId id="265" r:id="rId10"/>
    <p:sldId id="266" r:id="rId11"/>
    <p:sldId id="267" r:id="rId12"/>
    <p:sldId id="298" r:id="rId13"/>
    <p:sldId id="294" r:id="rId14"/>
    <p:sldId id="269" r:id="rId15"/>
    <p:sldId id="270" r:id="rId16"/>
    <p:sldId id="272" r:id="rId17"/>
    <p:sldId id="290" r:id="rId18"/>
    <p:sldId id="297" r:id="rId19"/>
    <p:sldId id="300" r:id="rId20"/>
    <p:sldId id="275" r:id="rId21"/>
    <p:sldId id="278" r:id="rId22"/>
    <p:sldId id="279" r:id="rId23"/>
    <p:sldId id="293" r:id="rId24"/>
    <p:sldId id="287" r:id="rId25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игарева Вера Александровна" initials="ПВА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5DA5"/>
    <a:srgbClr val="185292"/>
    <a:srgbClr val="004A88"/>
    <a:srgbClr val="A6A6A6"/>
    <a:srgbClr val="F7F7F7"/>
    <a:srgbClr val="D9D9D9"/>
    <a:srgbClr val="BFBFBF"/>
    <a:srgbClr val="7C7B7F"/>
    <a:srgbClr val="2377D3"/>
    <a:srgbClr val="E9EB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>
        <p:scale>
          <a:sx n="80" d="100"/>
          <a:sy n="80" d="100"/>
        </p:scale>
        <p:origin x="-1698" y="-8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518550253248197"/>
          <c:y val="5.2802779736730976E-2"/>
          <c:w val="0.59165478454887077"/>
          <c:h val="0.918717994336779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Трудовые ресурсы муниципального района
</c:v>
                </c:pt>
              </c:strCache>
            </c:strRef>
          </c:tx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4FF-4F7F-80CB-935D6D0AC389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4FF-4F7F-80CB-935D6D0AC389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D4FF-4F7F-80CB-935D6D0AC389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D4FF-4F7F-80CB-935D6D0AC389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D4FF-4F7F-80CB-935D6D0AC389}"/>
              </c:ext>
            </c:extLst>
          </c:dPt>
          <c:dPt>
            <c:idx val="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D4FF-4F7F-80CB-935D6D0AC389}"/>
              </c:ext>
            </c:extLst>
          </c:dPt>
          <c:dPt>
            <c:idx val="1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D4FF-4F7F-80CB-935D6D0AC389}"/>
              </c:ext>
            </c:extLst>
          </c:dPt>
          <c:dPt>
            <c:idx val="1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D4FF-4F7F-80CB-935D6D0AC389}"/>
              </c:ext>
            </c:extLst>
          </c:dPt>
          <c:dPt>
            <c:idx val="1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D4FF-4F7F-80CB-935D6D0AC389}"/>
              </c:ext>
            </c:extLst>
          </c:dPt>
          <c:dLbls>
            <c:dLbl>
              <c:idx val="9"/>
              <c:layout>
                <c:manualLayout>
                  <c:x val="-2.177096002490439E-2"/>
                  <c:y val="2.1778319854068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1.3891199152387132E-2"/>
                  <c:y val="2.1778319854068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0521634412772976E-2"/>
                  <c:y val="2.7222899817585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1.2272091455656406E-2"/>
                  <c:y val="-5.4445799635170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4FF-4F7F-80CB-935D6D0AC3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Лист1!$A$2:$A$19</c:f>
              <c:strCache>
                <c:ptCount val="18"/>
                <c:pt idx="0">
                  <c:v>сельское хозяйство</c:v>
                </c:pt>
                <c:pt idx="1">
                  <c:v>добыча пол. ископ.</c:v>
                </c:pt>
                <c:pt idx="2">
                  <c:v>обесп. эл. энергией, газом, паром</c:v>
                </c:pt>
                <c:pt idx="3">
                  <c:v>водоснабжение, водоотведение</c:v>
                </c:pt>
                <c:pt idx="4">
                  <c:v>торговля оптовая и розничная</c:v>
                </c:pt>
                <c:pt idx="5">
                  <c:v>деятельность гостиниц, обществ. пит.</c:v>
                </c:pt>
                <c:pt idx="6">
                  <c:v>транспортировка и хранение</c:v>
                </c:pt>
                <c:pt idx="7">
                  <c:v>административная деятельность</c:v>
                </c:pt>
                <c:pt idx="8">
                  <c:v>операции с недв. имущ.</c:v>
                </c:pt>
                <c:pt idx="9">
                  <c:v>обрабатывающие производства</c:v>
                </c:pt>
                <c:pt idx="10">
                  <c:v>гос. управление, соц. обеспечение</c:v>
                </c:pt>
                <c:pt idx="11">
                  <c:v>образование</c:v>
                </c:pt>
                <c:pt idx="12">
                  <c:v>финансовая и страховая</c:v>
                </c:pt>
                <c:pt idx="13">
                  <c:v>здравоохранение, соц. услуги</c:v>
                </c:pt>
                <c:pt idx="14">
                  <c:v>культуры и спорта</c:v>
                </c:pt>
                <c:pt idx="15">
                  <c:v>прочие виды деятельности</c:v>
                </c:pt>
                <c:pt idx="16">
                  <c:v>строительство</c:v>
                </c:pt>
                <c:pt idx="17">
                  <c:v>информация и связь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11.9</c:v>
                </c:pt>
                <c:pt idx="1">
                  <c:v>5.7</c:v>
                </c:pt>
                <c:pt idx="2">
                  <c:v>3.1</c:v>
                </c:pt>
                <c:pt idx="3">
                  <c:v>2</c:v>
                </c:pt>
                <c:pt idx="4">
                  <c:v>5.3</c:v>
                </c:pt>
                <c:pt idx="5">
                  <c:v>0.3</c:v>
                </c:pt>
                <c:pt idx="6">
                  <c:v>13.4</c:v>
                </c:pt>
                <c:pt idx="7">
                  <c:v>2.4</c:v>
                </c:pt>
                <c:pt idx="8">
                  <c:v>1.5</c:v>
                </c:pt>
                <c:pt idx="9">
                  <c:v>15.5</c:v>
                </c:pt>
                <c:pt idx="10">
                  <c:v>6.1</c:v>
                </c:pt>
                <c:pt idx="11">
                  <c:v>13.7</c:v>
                </c:pt>
                <c:pt idx="12">
                  <c:v>0.4</c:v>
                </c:pt>
                <c:pt idx="13">
                  <c:v>13.3</c:v>
                </c:pt>
                <c:pt idx="14">
                  <c:v>1.2</c:v>
                </c:pt>
                <c:pt idx="15">
                  <c:v>3.2</c:v>
                </c:pt>
                <c:pt idx="16">
                  <c:v>1.9</c:v>
                </c:pt>
                <c:pt idx="17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D4FF-4F7F-80CB-935D6D0AC3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l"/>
      <c:layout>
        <c:manualLayout>
          <c:xMode val="edge"/>
          <c:yMode val="edge"/>
          <c:x val="6.0861270311681676E-2"/>
          <c:y val="2.2528128543531985E-2"/>
          <c:w val="0.3345568979569275"/>
          <c:h val="0.96113813156591688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объема инвестиций </a:t>
            </a:r>
          </a:p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(млн руб.)</a:t>
            </a:r>
          </a:p>
        </c:rich>
      </c:tx>
      <c:layout>
        <c:manualLayout>
          <c:xMode val="edge"/>
          <c:yMode val="edge"/>
          <c:x val="0.14032728611300355"/>
          <c:y val="2.552852945354626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18529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2020 г.</c:v>
                </c:pt>
                <c:pt idx="1">
                  <c:v>2021 г.</c:v>
                </c:pt>
                <c:pt idx="2">
                  <c:v>2022 г.</c:v>
                </c:pt>
                <c:pt idx="3">
                  <c:v>2023 г. </c:v>
                </c:pt>
                <c:pt idx="4">
                  <c:v>2024 г.</c:v>
                </c:pt>
                <c:pt idx="5">
                  <c:v>2025 г.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5721.2</c:v>
                </c:pt>
                <c:pt idx="1">
                  <c:v>6087.3</c:v>
                </c:pt>
                <c:pt idx="2">
                  <c:v>6482.9</c:v>
                </c:pt>
                <c:pt idx="3">
                  <c:v>4743.8</c:v>
                </c:pt>
                <c:pt idx="4">
                  <c:v>6837.4</c:v>
                </c:pt>
                <c:pt idx="5">
                  <c:v>5854.3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1D8-45A1-BEB1-25477DBAB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128512"/>
        <c:axId val="106130048"/>
      </c:barChart>
      <c:catAx>
        <c:axId val="10612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130048"/>
        <c:crosses val="autoZero"/>
        <c:auto val="1"/>
        <c:lblAlgn val="ctr"/>
        <c:lblOffset val="100"/>
        <c:noMultiLvlLbl val="0"/>
      </c:catAx>
      <c:valAx>
        <c:axId val="10613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128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EE6ED-109E-4FF8-9D07-BBA8F7884992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34F5F4-CBC5-40C5-8163-8F9693F7A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995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978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791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20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56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145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159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73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899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100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881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894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78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0.png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9.png"/><Relationship Id="rId10" Type="http://schemas.openxmlformats.org/officeDocument/2006/relationships/image" Target="../media/image11.png"/><Relationship Id="rId19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chart" Target="../charts/chart1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5.png"/><Relationship Id="rId2" Type="http://schemas.openxmlformats.org/officeDocument/2006/relationships/image" Target="../media/image3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28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7.png"/><Relationship Id="rId2" Type="http://schemas.openxmlformats.org/officeDocument/2006/relationships/image" Target="../media/image3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30.png"/><Relationship Id="rId3" Type="http://schemas.openxmlformats.org/officeDocument/2006/relationships/image" Target="../media/image3.png"/><Relationship Id="rId21" Type="http://schemas.openxmlformats.org/officeDocument/2006/relationships/image" Target="../media/image3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29.png"/><Relationship Id="rId2" Type="http://schemas.openxmlformats.org/officeDocument/2006/relationships/chart" Target="../charts/chart2.xml"/><Relationship Id="rId16" Type="http://schemas.openxmlformats.org/officeDocument/2006/relationships/image" Target="../media/image16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37.png"/><Relationship Id="rId26" Type="http://schemas.openxmlformats.org/officeDocument/2006/relationships/image" Target="../media/image43.png"/><Relationship Id="rId3" Type="http://schemas.openxmlformats.org/officeDocument/2006/relationships/image" Target="../media/image3.png"/><Relationship Id="rId21" Type="http://schemas.openxmlformats.org/officeDocument/2006/relationships/image" Target="../media/image40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36.jpeg"/><Relationship Id="rId25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6.png"/><Relationship Id="rId20" Type="http://schemas.openxmlformats.org/officeDocument/2006/relationships/image" Target="../media/image39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35.wmf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oleObject" Target="../embeddings/oleObject1.bin"/><Relationship Id="rId28" Type="http://schemas.openxmlformats.org/officeDocument/2006/relationships/image" Target="../media/image45.png"/><Relationship Id="rId10" Type="http://schemas.openxmlformats.org/officeDocument/2006/relationships/image" Target="../media/image10.png"/><Relationship Id="rId19" Type="http://schemas.openxmlformats.org/officeDocument/2006/relationships/image" Target="../media/image3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41.png"/><Relationship Id="rId27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48.png"/><Relationship Id="rId3" Type="http://schemas.openxmlformats.org/officeDocument/2006/relationships/image" Target="../media/image4.png"/><Relationship Id="rId21" Type="http://schemas.openxmlformats.org/officeDocument/2006/relationships/image" Target="../media/image51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47.png"/><Relationship Id="rId2" Type="http://schemas.openxmlformats.org/officeDocument/2006/relationships/image" Target="../media/image3.pn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53.png"/><Relationship Id="rId10" Type="http://schemas.openxmlformats.org/officeDocument/2006/relationships/image" Target="../media/image11.png"/><Relationship Id="rId19" Type="http://schemas.openxmlformats.org/officeDocument/2006/relationships/image" Target="../media/image49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56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55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56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54.png"/><Relationship Id="rId2" Type="http://schemas.openxmlformats.org/officeDocument/2006/relationships/image" Target="../media/image3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57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59.png"/><Relationship Id="rId2" Type="http://schemas.openxmlformats.org/officeDocument/2006/relationships/image" Target="../media/image3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61.png"/><Relationship Id="rId3" Type="http://schemas.openxmlformats.org/officeDocument/2006/relationships/image" Target="../media/image4.png"/><Relationship Id="rId21" Type="http://schemas.openxmlformats.org/officeDocument/2006/relationships/image" Target="../media/image6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43.png"/><Relationship Id="rId2" Type="http://schemas.openxmlformats.org/officeDocument/2006/relationships/image" Target="../media/image3.png"/><Relationship Id="rId16" Type="http://schemas.openxmlformats.org/officeDocument/2006/relationships/image" Target="../media/image60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6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67.png"/><Relationship Id="rId2" Type="http://schemas.openxmlformats.org/officeDocument/2006/relationships/image" Target="../media/image66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71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70.png"/><Relationship Id="rId2" Type="http://schemas.openxmlformats.org/officeDocument/2006/relationships/image" Target="../media/image3.png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7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75.png"/><Relationship Id="rId3" Type="http://schemas.openxmlformats.org/officeDocument/2006/relationships/image" Target="../media/image4.png"/><Relationship Id="rId21" Type="http://schemas.microsoft.com/office/2007/relationships/hdphoto" Target="../media/hdphoto2.wdp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74.png"/><Relationship Id="rId2" Type="http://schemas.openxmlformats.org/officeDocument/2006/relationships/image" Target="../media/image3.png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7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80.png"/><Relationship Id="rId3" Type="http://schemas.openxmlformats.org/officeDocument/2006/relationships/image" Target="../media/image4.png"/><Relationship Id="rId21" Type="http://schemas.microsoft.com/office/2007/relationships/hdphoto" Target="../media/hdphoto3.wdp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79.png"/><Relationship Id="rId2" Type="http://schemas.openxmlformats.org/officeDocument/2006/relationships/image" Target="../media/image3.png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8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84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83.png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hyperlink" Target="mailto:adm.bezenchuk@yandex.ru" TargetMode="External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object 2">
            <a:extLst>
              <a:ext uri="{FF2B5EF4-FFF2-40B4-BE49-F238E27FC236}">
                <a16:creationId xmlns="" xmlns:a16="http://schemas.microsoft.com/office/drawing/2014/main" id="{20D93F1C-99F9-34DC-C93C-DE3488EF2FA4}"/>
              </a:ext>
            </a:extLst>
          </p:cNvPr>
          <p:cNvGrpSpPr/>
          <p:nvPr/>
        </p:nvGrpSpPr>
        <p:grpSpPr>
          <a:xfrm>
            <a:off x="7278099" y="496442"/>
            <a:ext cx="4914265" cy="5990590"/>
            <a:chOff x="7278099" y="496442"/>
            <a:chExt cx="4914265" cy="5990590"/>
          </a:xfrm>
        </p:grpSpPr>
        <p:pic>
          <p:nvPicPr>
            <p:cNvPr id="113" name="object 3">
              <a:extLst>
                <a:ext uri="{FF2B5EF4-FFF2-40B4-BE49-F238E27FC236}">
                  <a16:creationId xmlns="" xmlns:a16="http://schemas.microsoft.com/office/drawing/2014/main" id="{6283D8BC-82D4-B8A2-1D93-984835ED86E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114" name="object 4">
              <a:extLst>
                <a:ext uri="{FF2B5EF4-FFF2-40B4-BE49-F238E27FC236}">
                  <a16:creationId xmlns="" xmlns:a16="http://schemas.microsoft.com/office/drawing/2014/main" id="{A6A45A6B-BF87-7B05-C16A-53467DCAC3D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37" name="object 35">
            <a:extLst>
              <a:ext uri="{FF2B5EF4-FFF2-40B4-BE49-F238E27FC236}">
                <a16:creationId xmlns="" xmlns:a16="http://schemas.microsoft.com/office/drawing/2014/main" id="{9BD17555-308E-CBDD-8812-C263B0DFF0AF}"/>
              </a:ext>
            </a:extLst>
          </p:cNvPr>
          <p:cNvSpPr txBox="1">
            <a:spLocks/>
          </p:cNvSpPr>
          <p:nvPr/>
        </p:nvSpPr>
        <p:spPr>
          <a:xfrm>
            <a:off x="589503" y="2510776"/>
            <a:ext cx="7675327" cy="2103781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>
            <a:defPPr>
              <a:defRPr lang="ru-RU"/>
            </a:defPPr>
            <a:lvl1pPr marL="12700" marR="5080" indent="0">
              <a:lnSpc>
                <a:spcPct val="100000"/>
              </a:lnSpc>
              <a:spcBef>
                <a:spcPts val="1045"/>
              </a:spcBef>
              <a:buFont typeface="Arial" panose="020B0604020202020204" pitchFamily="34" charset="0"/>
              <a:buNone/>
              <a:defRPr sz="3200" b="1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ru-RU" dirty="0"/>
              <a:t>ИНВЕСТИЦИОННАЯ СТРАТЕГИЯ МУНИЦИПАЛЬНОГО РАЙОНА БЕЗЕНЧУКСКИЙ</a:t>
            </a:r>
            <a:br>
              <a:rPr lang="ru-RU" dirty="0"/>
            </a:br>
            <a:r>
              <a:rPr lang="ru-RU" dirty="0"/>
              <a:t>САМАРСКОЙ ОБЛАСТИ</a:t>
            </a:r>
          </a:p>
        </p:txBody>
      </p:sp>
      <p:sp>
        <p:nvSpPr>
          <p:cNvPr id="38" name="object 36">
            <a:extLst>
              <a:ext uri="{FF2B5EF4-FFF2-40B4-BE49-F238E27FC236}">
                <a16:creationId xmlns="" xmlns:a16="http://schemas.microsoft.com/office/drawing/2014/main" id="{FD355094-F80B-521A-5D90-116E45545642}"/>
              </a:ext>
            </a:extLst>
          </p:cNvPr>
          <p:cNvSpPr/>
          <p:nvPr/>
        </p:nvSpPr>
        <p:spPr>
          <a:xfrm>
            <a:off x="589503" y="1968201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25400">
            <a:solidFill>
              <a:schemeClr val="bg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44" name="object 6">
            <a:extLst>
              <a:ext uri="{FF2B5EF4-FFF2-40B4-BE49-F238E27FC236}">
                <a16:creationId xmlns="" xmlns:a16="http://schemas.microsoft.com/office/drawing/2014/main" id="{B36DE6F5-F4C7-DBAF-3AF7-F37BE77EBE7B}"/>
              </a:ext>
            </a:extLst>
          </p:cNvPr>
          <p:cNvGrpSpPr/>
          <p:nvPr/>
        </p:nvGrpSpPr>
        <p:grpSpPr>
          <a:xfrm>
            <a:off x="589503" y="606691"/>
            <a:ext cx="629285" cy="688340"/>
            <a:chOff x="2228689" y="511439"/>
            <a:chExt cx="629285" cy="688340"/>
          </a:xfrm>
        </p:grpSpPr>
        <p:pic>
          <p:nvPicPr>
            <p:cNvPr id="45" name="object 7">
              <a:extLst>
                <a:ext uri="{FF2B5EF4-FFF2-40B4-BE49-F238E27FC236}">
                  <a16:creationId xmlns="" xmlns:a16="http://schemas.microsoft.com/office/drawing/2014/main" id="{1702486E-963B-9732-711B-2071DFB01B0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46" name="object 8">
              <a:extLst>
                <a:ext uri="{FF2B5EF4-FFF2-40B4-BE49-F238E27FC236}">
                  <a16:creationId xmlns="" xmlns:a16="http://schemas.microsoft.com/office/drawing/2014/main" id="{DAAE0CD0-66F3-489B-2E43-26581F61B93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47" name="object 9">
              <a:extLst>
                <a:ext uri="{FF2B5EF4-FFF2-40B4-BE49-F238E27FC236}">
                  <a16:creationId xmlns="" xmlns:a16="http://schemas.microsoft.com/office/drawing/2014/main" id="{685EC4EC-DA92-BEF6-D3F9-785BFDA1DC09}"/>
                </a:ext>
              </a:extLst>
            </p:cNvPr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8" name="object 10">
              <a:extLst>
                <a:ext uri="{FF2B5EF4-FFF2-40B4-BE49-F238E27FC236}">
                  <a16:creationId xmlns="" xmlns:a16="http://schemas.microsoft.com/office/drawing/2014/main" id="{6AA2FCD3-B31E-26E7-4999-F3A64DE41CC9}"/>
                </a:ext>
              </a:extLst>
            </p:cNvPr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9" name="object 11">
              <a:extLst>
                <a:ext uri="{FF2B5EF4-FFF2-40B4-BE49-F238E27FC236}">
                  <a16:creationId xmlns="" xmlns:a16="http://schemas.microsoft.com/office/drawing/2014/main" id="{4FC0ADAF-0FC6-17DB-DEB8-5BFF2AF9E1CC}"/>
                </a:ext>
              </a:extLst>
            </p:cNvPr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0" name="object 12">
              <a:extLst>
                <a:ext uri="{FF2B5EF4-FFF2-40B4-BE49-F238E27FC236}">
                  <a16:creationId xmlns="" xmlns:a16="http://schemas.microsoft.com/office/drawing/2014/main" id="{91A1521B-664A-8EC1-26EA-474B9407781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51" name="object 13">
              <a:extLst>
                <a:ext uri="{FF2B5EF4-FFF2-40B4-BE49-F238E27FC236}">
                  <a16:creationId xmlns="" xmlns:a16="http://schemas.microsoft.com/office/drawing/2014/main" id="{EA1EB914-C4FB-BF18-AEB8-A8F4D9DAC33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52" name="object 14">
              <a:extLst>
                <a:ext uri="{FF2B5EF4-FFF2-40B4-BE49-F238E27FC236}">
                  <a16:creationId xmlns="" xmlns:a16="http://schemas.microsoft.com/office/drawing/2014/main" id="{AB6A7C5D-EB82-5D0D-DD7B-6B74925EF2FF}"/>
                </a:ext>
              </a:extLst>
            </p:cNvPr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3" name="object 15">
              <a:extLst>
                <a:ext uri="{FF2B5EF4-FFF2-40B4-BE49-F238E27FC236}">
                  <a16:creationId xmlns="" xmlns:a16="http://schemas.microsoft.com/office/drawing/2014/main" id="{23682C1E-2C52-0175-2D4A-026AAC8B45C1}"/>
                </a:ext>
              </a:extLst>
            </p:cNvPr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4" name="object 16">
              <a:extLst>
                <a:ext uri="{FF2B5EF4-FFF2-40B4-BE49-F238E27FC236}">
                  <a16:creationId xmlns="" xmlns:a16="http://schemas.microsoft.com/office/drawing/2014/main" id="{B1279B92-DA67-4134-AE0C-BE0AD32F19B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55" name="object 17">
              <a:extLst>
                <a:ext uri="{FF2B5EF4-FFF2-40B4-BE49-F238E27FC236}">
                  <a16:creationId xmlns="" xmlns:a16="http://schemas.microsoft.com/office/drawing/2014/main" id="{65906B94-1389-1DDF-92A0-89B936BC64CF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56" name="object 18">
              <a:extLst>
                <a:ext uri="{FF2B5EF4-FFF2-40B4-BE49-F238E27FC236}">
                  <a16:creationId xmlns="" xmlns:a16="http://schemas.microsoft.com/office/drawing/2014/main" id="{DB07808D-52F8-8DE5-2CC5-5D20B395F14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57" name="object 19">
              <a:extLst>
                <a:ext uri="{FF2B5EF4-FFF2-40B4-BE49-F238E27FC236}">
                  <a16:creationId xmlns="" xmlns:a16="http://schemas.microsoft.com/office/drawing/2014/main" id="{988CA873-70EC-665C-CA14-E0B296352E0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  <p:pic>
          <p:nvPicPr>
            <p:cNvPr id="58" name="object 20">
              <a:extLst>
                <a:ext uri="{FF2B5EF4-FFF2-40B4-BE49-F238E27FC236}">
                  <a16:creationId xmlns="" xmlns:a16="http://schemas.microsoft.com/office/drawing/2014/main" id="{CD0743B2-511B-80D0-BBEB-6A1DEB1A56B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3345" y="693369"/>
              <a:ext cx="33858" cy="6921"/>
            </a:xfrm>
            <a:prstGeom prst="rect">
              <a:avLst/>
            </a:prstGeom>
          </p:spPr>
        </p:pic>
        <p:sp>
          <p:nvSpPr>
            <p:cNvPr id="59" name="object 21">
              <a:extLst>
                <a:ext uri="{FF2B5EF4-FFF2-40B4-BE49-F238E27FC236}">
                  <a16:creationId xmlns="" xmlns:a16="http://schemas.microsoft.com/office/drawing/2014/main" id="{5B803722-519C-A1DA-0FA1-23EE423F21FA}"/>
                </a:ext>
              </a:extLst>
            </p:cNvPr>
            <p:cNvSpPr/>
            <p:nvPr/>
          </p:nvSpPr>
          <p:spPr>
            <a:xfrm>
              <a:off x="2375940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0" name="object 22">
              <a:extLst>
                <a:ext uri="{FF2B5EF4-FFF2-40B4-BE49-F238E27FC236}">
                  <a16:creationId xmlns="" xmlns:a16="http://schemas.microsoft.com/office/drawing/2014/main" id="{E31DAF71-99E7-3FD4-A02A-804849FF0747}"/>
                </a:ext>
              </a:extLst>
            </p:cNvPr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1" name="object 23">
              <a:extLst>
                <a:ext uri="{FF2B5EF4-FFF2-40B4-BE49-F238E27FC236}">
                  <a16:creationId xmlns="" xmlns:a16="http://schemas.microsoft.com/office/drawing/2014/main" id="{65315CAE-6486-E01F-34F2-BBF485F0B198}"/>
                </a:ext>
              </a:extLst>
            </p:cNvPr>
            <p:cNvSpPr/>
            <p:nvPr/>
          </p:nvSpPr>
          <p:spPr>
            <a:xfrm>
              <a:off x="2369654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2" name="object 24">
              <a:extLst>
                <a:ext uri="{FF2B5EF4-FFF2-40B4-BE49-F238E27FC236}">
                  <a16:creationId xmlns="" xmlns:a16="http://schemas.microsoft.com/office/drawing/2014/main" id="{D3552C64-1139-28E3-92E7-6189A72BAFB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63" name="object 25">
              <a:extLst>
                <a:ext uri="{FF2B5EF4-FFF2-40B4-BE49-F238E27FC236}">
                  <a16:creationId xmlns="" xmlns:a16="http://schemas.microsoft.com/office/drawing/2014/main" id="{0F89AB17-071C-6813-4291-8907B6A2378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64" name="object 26">
              <a:extLst>
                <a:ext uri="{FF2B5EF4-FFF2-40B4-BE49-F238E27FC236}">
                  <a16:creationId xmlns="" xmlns:a16="http://schemas.microsoft.com/office/drawing/2014/main" id="{7B755C44-24A4-2F1A-DEFA-BFE11D40B7F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65" name="object 27">
              <a:extLst>
                <a:ext uri="{FF2B5EF4-FFF2-40B4-BE49-F238E27FC236}">
                  <a16:creationId xmlns="" xmlns:a16="http://schemas.microsoft.com/office/drawing/2014/main" id="{8327032A-DB51-7C9D-EFC4-9385B216F20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66" name="object 28">
              <a:extLst>
                <a:ext uri="{FF2B5EF4-FFF2-40B4-BE49-F238E27FC236}">
                  <a16:creationId xmlns="" xmlns:a16="http://schemas.microsoft.com/office/drawing/2014/main" id="{B5047B7F-4A50-D8D3-FDD4-09CC6A68DF6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67" name="object 29">
              <a:extLst>
                <a:ext uri="{FF2B5EF4-FFF2-40B4-BE49-F238E27FC236}">
                  <a16:creationId xmlns="" xmlns:a16="http://schemas.microsoft.com/office/drawing/2014/main" id="{5B908974-2305-AE19-CA41-B8561C41DC61}"/>
                </a:ext>
              </a:extLst>
            </p:cNvPr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8" name="object 30">
              <a:extLst>
                <a:ext uri="{FF2B5EF4-FFF2-40B4-BE49-F238E27FC236}">
                  <a16:creationId xmlns="" xmlns:a16="http://schemas.microsoft.com/office/drawing/2014/main" id="{3B4EA6B9-0C1D-5220-05CC-4393F95AFCE8}"/>
                </a:ext>
              </a:extLst>
            </p:cNvPr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31">
              <a:extLst>
                <a:ext uri="{FF2B5EF4-FFF2-40B4-BE49-F238E27FC236}">
                  <a16:creationId xmlns="" xmlns:a16="http://schemas.microsoft.com/office/drawing/2014/main" id="{29599B90-AD0E-CB89-6289-1B2DA3B2CC9A}"/>
                </a:ext>
              </a:extLst>
            </p:cNvPr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0" name="object 32">
              <a:extLst>
                <a:ext uri="{FF2B5EF4-FFF2-40B4-BE49-F238E27FC236}">
                  <a16:creationId xmlns="" xmlns:a16="http://schemas.microsoft.com/office/drawing/2014/main" id="{C0761E03-75D8-D6A6-8D00-584FE44B48D6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71" name="object 33">
              <a:extLst>
                <a:ext uri="{FF2B5EF4-FFF2-40B4-BE49-F238E27FC236}">
                  <a16:creationId xmlns="" xmlns:a16="http://schemas.microsoft.com/office/drawing/2014/main" id="{096F8F6A-F2C2-C0FF-D925-164007B8301E}"/>
                </a:ext>
              </a:extLst>
            </p:cNvPr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2" name="object 34">
            <a:extLst>
              <a:ext uri="{FF2B5EF4-FFF2-40B4-BE49-F238E27FC236}">
                <a16:creationId xmlns="" xmlns:a16="http://schemas.microsoft.com/office/drawing/2014/main" id="{557AAE29-8554-943A-F4C2-0FE574F12907}"/>
              </a:ext>
            </a:extLst>
          </p:cNvPr>
          <p:cNvSpPr txBox="1"/>
          <p:nvPr/>
        </p:nvSpPr>
        <p:spPr>
          <a:xfrm>
            <a:off x="1367140" y="737089"/>
            <a:ext cx="2285697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  <a:r>
              <a:rPr sz="1200" spc="13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экономического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инвестиций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Самарской</a:t>
            </a:r>
            <a:r>
              <a:rPr sz="1200" spc="10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object 5">
            <a:extLst>
              <a:ext uri="{FF2B5EF4-FFF2-40B4-BE49-F238E27FC236}">
                <a16:creationId xmlns="" xmlns:a16="http://schemas.microsoft.com/office/drawing/2014/main" id="{A990A578-09AB-EEBF-439B-205F69632BEB}"/>
              </a:ext>
            </a:extLst>
          </p:cNvPr>
          <p:cNvSpPr txBox="1"/>
          <p:nvPr/>
        </p:nvSpPr>
        <p:spPr>
          <a:xfrm>
            <a:off x="2905192" y="6163318"/>
            <a:ext cx="5777865" cy="32316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 algn="ctr">
              <a:spcBef>
                <a:spcPts val="600"/>
              </a:spcBef>
            </a:pPr>
            <a:r>
              <a:rPr lang="ru-RU" sz="1600" b="1" dirty="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5438773" y="741094"/>
            <a:ext cx="2285697" cy="398186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12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2" descr="Логотип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823" y="633896"/>
            <a:ext cx="648946" cy="61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968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130EC928-338B-B456-72D6-B3D611424547}"/>
              </a:ext>
            </a:extLst>
          </p:cNvPr>
          <p:cNvSpPr/>
          <p:nvPr/>
        </p:nvSpPr>
        <p:spPr>
          <a:xfrm>
            <a:off x="6014916" y="1371045"/>
            <a:ext cx="5858109" cy="507340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="" xmlns:a16="http://schemas.microsoft.com/office/drawing/2014/main" id="{6CDB0DB9-1C91-DD57-9C8E-5B8D4EFF3A2C}"/>
              </a:ext>
            </a:extLst>
          </p:cNvPr>
          <p:cNvSpPr/>
          <p:nvPr/>
        </p:nvSpPr>
        <p:spPr>
          <a:xfrm>
            <a:off x="6014916" y="1281271"/>
            <a:ext cx="5858109" cy="532505"/>
          </a:xfrm>
          <a:prstGeom prst="roundRect">
            <a:avLst/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="" xmlns:a16="http://schemas.microsoft.com/office/drawing/2014/main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ГЕОГРАФИЧЕСКОГО ПОЛОЖЕНИЯ ТЕРРИТОРИИ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94683" y="6444981"/>
            <a:ext cx="1593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Группа 45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6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8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9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2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13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14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6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17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18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19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20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21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4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25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26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27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28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29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2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33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4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0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2" descr="Логотип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986" y="364994"/>
            <a:ext cx="496095" cy="46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A16A49BF-8E21-9B5D-4876-393E8C9650DB}"/>
              </a:ext>
            </a:extLst>
          </p:cNvPr>
          <p:cNvSpPr txBox="1"/>
          <p:nvPr/>
        </p:nvSpPr>
        <p:spPr>
          <a:xfrm>
            <a:off x="6036365" y="1362857"/>
            <a:ext cx="580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pc="-1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Территориальное расположение</a:t>
            </a:r>
            <a:endParaRPr lang="en-US" b="1" spc="-1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9" name="Рисунок 38" descr="Изображение выглядит как карта, текст, атлас&#10;&#10;Автоматически созданное описание"/>
          <p:cNvPicPr/>
          <p:nvPr/>
        </p:nvPicPr>
        <p:blipFill>
          <a:blip r:embed="rId16"/>
          <a:stretch>
            <a:fillRect/>
          </a:stretch>
        </p:blipFill>
        <p:spPr>
          <a:xfrm>
            <a:off x="318975" y="1318161"/>
            <a:ext cx="5516031" cy="512682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A16A49BF-8E21-9B5D-4876-393E8C9650DB}"/>
              </a:ext>
            </a:extLst>
          </p:cNvPr>
          <p:cNvSpPr txBox="1"/>
          <p:nvPr/>
        </p:nvSpPr>
        <p:spPr>
          <a:xfrm>
            <a:off x="6045930" y="5758496"/>
            <a:ext cx="6177084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1600" dirty="0">
                <a:latin typeface="Arial" pitchFamily="34" charset="0"/>
                <a:cs typeface="Arial" pitchFamily="34" charset="0"/>
              </a:rPr>
              <a:t>Городское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– 22360 человек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63 %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Сельское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– 13142 человек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37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43EA2353-2759-1EDA-EBF8-5A8A1F8FE936}"/>
              </a:ext>
            </a:extLst>
          </p:cNvPr>
          <p:cNvSpPr txBox="1"/>
          <p:nvPr/>
        </p:nvSpPr>
        <p:spPr>
          <a:xfrm>
            <a:off x="6379421" y="1984146"/>
            <a:ext cx="5215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Центральная зона юго-западной части Самарской области на низменном пологом левом берегу реки Волга.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7946E7AC-F050-200E-D353-055FEED555EA}"/>
              </a:ext>
            </a:extLst>
          </p:cNvPr>
          <p:cNvSpPr txBox="1"/>
          <p:nvPr/>
        </p:nvSpPr>
        <p:spPr>
          <a:xfrm>
            <a:off x="6379421" y="2572821"/>
            <a:ext cx="59903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Район граничит на севере с Сызранским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 Ставропольским районами, на востоке и юго-востоке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 Волжским и Красноармейским, на юге с Хворостянским,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западе – с Приволжским.</a:t>
            </a:r>
          </a:p>
        </p:txBody>
      </p:sp>
      <p:sp>
        <p:nvSpPr>
          <p:cNvPr id="38" name="Овал 37">
            <a:extLst>
              <a:ext uri="{FF2B5EF4-FFF2-40B4-BE49-F238E27FC236}">
                <a16:creationId xmlns="" xmlns:a16="http://schemas.microsoft.com/office/drawing/2014/main" id="{1A88D4D4-177E-9BA8-7DCE-B2544B3E096B}"/>
              </a:ext>
            </a:extLst>
          </p:cNvPr>
          <p:cNvSpPr/>
          <p:nvPr/>
        </p:nvSpPr>
        <p:spPr>
          <a:xfrm>
            <a:off x="6134100" y="2178375"/>
            <a:ext cx="134763" cy="134763"/>
          </a:xfrm>
          <a:prstGeom prst="ellipse">
            <a:avLst/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>
            <a:extLst>
              <a:ext uri="{FF2B5EF4-FFF2-40B4-BE49-F238E27FC236}">
                <a16:creationId xmlns="" xmlns:a16="http://schemas.microsoft.com/office/drawing/2014/main" id="{D88441F6-D482-071A-E642-AF9E1DC335DB}"/>
              </a:ext>
            </a:extLst>
          </p:cNvPr>
          <p:cNvSpPr/>
          <p:nvPr/>
        </p:nvSpPr>
        <p:spPr>
          <a:xfrm>
            <a:off x="6134100" y="2982493"/>
            <a:ext cx="134763" cy="134763"/>
          </a:xfrm>
          <a:prstGeom prst="ellipse">
            <a:avLst/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="" xmlns:a16="http://schemas.microsoft.com/office/drawing/2014/main" id="{C33B130E-6815-623A-C367-2587782F07C7}"/>
              </a:ext>
            </a:extLst>
          </p:cNvPr>
          <p:cNvSpPr/>
          <p:nvPr/>
        </p:nvSpPr>
        <p:spPr>
          <a:xfrm>
            <a:off x="6021794" y="3643640"/>
            <a:ext cx="5858109" cy="532505"/>
          </a:xfrm>
          <a:prstGeom prst="roundRect">
            <a:avLst/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BF200E88-4D47-52D6-DD5F-D93B8C11D717}"/>
              </a:ext>
            </a:extLst>
          </p:cNvPr>
          <p:cNvSpPr txBox="1"/>
          <p:nvPr/>
        </p:nvSpPr>
        <p:spPr>
          <a:xfrm>
            <a:off x="6045930" y="3725226"/>
            <a:ext cx="5809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pc="-1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Административно территориальное деление</a:t>
            </a:r>
            <a:endParaRPr lang="en-US" b="1" spc="-1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D1E4DA37-3C23-E510-B485-0D51664314D3}"/>
              </a:ext>
            </a:extLst>
          </p:cNvPr>
          <p:cNvSpPr txBox="1"/>
          <p:nvPr/>
        </p:nvSpPr>
        <p:spPr>
          <a:xfrm>
            <a:off x="9246083" y="4860236"/>
            <a:ext cx="4981575" cy="46166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2400" b="1" dirty="0">
                <a:solidFill>
                  <a:srgbClr val="185292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поселений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F539135E-4CD7-BC39-195F-8D5AA494265A}"/>
              </a:ext>
            </a:extLst>
          </p:cNvPr>
          <p:cNvSpPr txBox="1"/>
          <p:nvPr/>
        </p:nvSpPr>
        <p:spPr>
          <a:xfrm>
            <a:off x="6110491" y="4860236"/>
            <a:ext cx="2818699" cy="46166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2400" b="1" dirty="0">
                <a:solidFill>
                  <a:srgbClr val="185292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поселка городского типа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0A977098-EF68-9840-7087-066BCB709806}"/>
              </a:ext>
            </a:extLst>
          </p:cNvPr>
          <p:cNvSpPr txBox="1"/>
          <p:nvPr/>
        </p:nvSpPr>
        <p:spPr>
          <a:xfrm>
            <a:off x="9246083" y="4368555"/>
            <a:ext cx="2762250" cy="46166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2400" b="1" dirty="0">
                <a:solidFill>
                  <a:srgbClr val="185292"/>
                </a:solidFill>
                <a:latin typeface="Arial" pitchFamily="34" charset="0"/>
                <a:cs typeface="Arial" pitchFamily="34" charset="0"/>
              </a:rPr>
              <a:t>49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населенных пунктов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93A13D05-8B93-58B2-A991-E99599EB0891}"/>
              </a:ext>
            </a:extLst>
          </p:cNvPr>
          <p:cNvSpPr txBox="1"/>
          <p:nvPr/>
        </p:nvSpPr>
        <p:spPr>
          <a:xfrm>
            <a:off x="6687510" y="4303418"/>
            <a:ext cx="1908117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1600" i="1" dirty="0">
                <a:latin typeface="Arial" pitchFamily="34" charset="0"/>
                <a:cs typeface="Arial" pitchFamily="34" charset="0"/>
              </a:rPr>
              <a:t>пгт. Безенчук - районный центр</a:t>
            </a:r>
          </a:p>
        </p:txBody>
      </p:sp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607B3F0E-8175-473A-3464-D8531C8DFD6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933" y="4368555"/>
            <a:ext cx="409672" cy="409672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CBDC89F4-085B-2309-7917-17CA5D3F778C}"/>
              </a:ext>
            </a:extLst>
          </p:cNvPr>
          <p:cNvSpPr txBox="1"/>
          <p:nvPr/>
        </p:nvSpPr>
        <p:spPr>
          <a:xfrm>
            <a:off x="6045930" y="5356792"/>
            <a:ext cx="4981575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2000" spc="-10" dirty="0">
                <a:latin typeface="Arial" panose="020B0604020202020204" pitchFamily="34" charset="0"/>
                <a:cs typeface="Arial" panose="020B0604020202020204" pitchFamily="34" charset="0"/>
              </a:rPr>
              <a:t>Население:</a:t>
            </a:r>
            <a:endParaRPr lang="en-US" sz="20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C1696833-E894-A1EA-91C7-20F7FE16ABB0}"/>
              </a:ext>
            </a:extLst>
          </p:cNvPr>
          <p:cNvSpPr txBox="1"/>
          <p:nvPr/>
        </p:nvSpPr>
        <p:spPr>
          <a:xfrm>
            <a:off x="7641568" y="5322929"/>
            <a:ext cx="4981575" cy="46166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2400" b="1" dirty="0" smtClean="0">
                <a:solidFill>
                  <a:srgbClr val="185292"/>
                </a:solidFill>
                <a:latin typeface="Arial" pitchFamily="34" charset="0"/>
                <a:cs typeface="Arial" pitchFamily="34" charset="0"/>
              </a:rPr>
              <a:t>35502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человека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="" xmlns:a16="http://schemas.microsoft.com/office/drawing/2014/main" id="{F48FD91E-FB47-8DDC-B591-0A76A8F103D2}"/>
              </a:ext>
            </a:extLst>
          </p:cNvPr>
          <p:cNvCxnSpPr>
            <a:cxnSpLocks/>
          </p:cNvCxnSpPr>
          <p:nvPr/>
        </p:nvCxnSpPr>
        <p:spPr>
          <a:xfrm>
            <a:off x="9051110" y="4526280"/>
            <a:ext cx="0" cy="6629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60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D5366AD4-EE28-D517-E069-D89D989E95FF}"/>
              </a:ext>
            </a:extLst>
          </p:cNvPr>
          <p:cNvSpPr/>
          <p:nvPr/>
        </p:nvSpPr>
        <p:spPr>
          <a:xfrm>
            <a:off x="6558568" y="3085094"/>
            <a:ext cx="5367717" cy="3359359"/>
          </a:xfrm>
          <a:prstGeom prst="roundRect">
            <a:avLst/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A0C0C585-5CDB-A503-B846-3828099F3B6C}"/>
              </a:ext>
            </a:extLst>
          </p:cNvPr>
          <p:cNvSpPr/>
          <p:nvPr/>
        </p:nvSpPr>
        <p:spPr>
          <a:xfrm>
            <a:off x="6564898" y="1318160"/>
            <a:ext cx="5369757" cy="15813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40734" y="6715398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38">
            <a:extLst>
              <a:ext uri="{FF2B5EF4-FFF2-40B4-BE49-F238E27FC236}">
                <a16:creationId xmlns="" xmlns:a16="http://schemas.microsoft.com/office/drawing/2014/main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РЕСУРСНО-СЫРЬЕВОЙ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94683" y="6444981"/>
            <a:ext cx="1593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3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Группа 71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3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5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6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7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8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79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80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1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2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83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84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5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6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7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8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89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0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1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92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3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4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5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6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7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8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99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100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1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sp>
          <p:nvSpPr>
            <p:cNvPr id="74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73" y="1318160"/>
            <a:ext cx="5981231" cy="512682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7332503" y="1911731"/>
            <a:ext cx="16065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глины и суглинки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683816" y="2262737"/>
            <a:ext cx="551731" cy="13656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6683816" y="1997337"/>
            <a:ext cx="551731" cy="136566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6683816" y="2512109"/>
            <a:ext cx="551731" cy="136566"/>
          </a:xfrm>
          <a:prstGeom prst="roundRect">
            <a:avLst/>
          </a:prstGeom>
          <a:solidFill>
            <a:srgbClr val="B07B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9405770" y="2025403"/>
            <a:ext cx="551731" cy="136566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332503" y="2161969"/>
            <a:ext cx="16714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стекольные пески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332503" y="2412207"/>
            <a:ext cx="19488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карбонатные породы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0054457" y="1911731"/>
            <a:ext cx="5389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гипс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9405770" y="2258169"/>
            <a:ext cx="551731" cy="13656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10054729" y="2161969"/>
            <a:ext cx="1877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пресные подземные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воды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9AE6C983-D186-9A79-44BC-EF9BF1784281}"/>
              </a:ext>
            </a:extLst>
          </p:cNvPr>
          <p:cNvSpPr/>
          <p:nvPr/>
        </p:nvSpPr>
        <p:spPr>
          <a:xfrm>
            <a:off x="6564898" y="1319064"/>
            <a:ext cx="5367717" cy="532505"/>
          </a:xfrm>
          <a:prstGeom prst="roundRect">
            <a:avLst/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7851072" y="1400650"/>
            <a:ext cx="2793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spc="-1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Полезные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spc="-1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ископаемые</a:t>
            </a:r>
          </a:p>
        </p:txBody>
      </p:sp>
      <p:pic>
        <p:nvPicPr>
          <p:cNvPr id="6" name="Picture 2" descr="Логотип">
            <a:extLst>
              <a:ext uri="{FF2B5EF4-FFF2-40B4-BE49-F238E27FC236}">
                <a16:creationId xmlns="" xmlns:a16="http://schemas.microsoft.com/office/drawing/2014/main" id="{A198EC30-DAC1-814D-9500-4A438DB1C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986" y="364994"/>
            <a:ext cx="496095" cy="46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DF861E09-22B1-8F34-A2EA-6B1BF5AF66C6}"/>
              </a:ext>
            </a:extLst>
          </p:cNvPr>
          <p:cNvSpPr/>
          <p:nvPr/>
        </p:nvSpPr>
        <p:spPr>
          <a:xfrm>
            <a:off x="6562858" y="3060297"/>
            <a:ext cx="5367717" cy="5328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24330DA-A7D7-0565-556C-A93B171B9253}"/>
              </a:ext>
            </a:extLst>
          </p:cNvPr>
          <p:cNvSpPr/>
          <p:nvPr/>
        </p:nvSpPr>
        <p:spPr>
          <a:xfrm>
            <a:off x="7975946" y="3142031"/>
            <a:ext cx="25435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spc="-10" dirty="0">
                <a:solidFill>
                  <a:srgbClr val="18529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Природные</a:t>
            </a:r>
            <a:r>
              <a:rPr lang="ru-RU" sz="1800" b="1" dirty="0"/>
              <a:t> </a:t>
            </a:r>
            <a:r>
              <a:rPr lang="ru-RU" sz="1800" b="1" spc="-10" dirty="0">
                <a:solidFill>
                  <a:srgbClr val="18529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ресурсы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0143E8CE-AF47-A1C5-83D1-D3E09243DA2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190" y="3745003"/>
            <a:ext cx="439361" cy="43936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A3763BD-D201-BBA3-1A3C-2C074D5156EA}"/>
              </a:ext>
            </a:extLst>
          </p:cNvPr>
          <p:cNvSpPr txBox="1"/>
          <p:nvPr/>
        </p:nvSpPr>
        <p:spPr>
          <a:xfrm>
            <a:off x="7509450" y="3691586"/>
            <a:ext cx="46201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Водные артерии – реки: </a:t>
            </a:r>
          </a:p>
          <a:p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Волга, Чапаевка, Безенчук,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Чёрновка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Чагра.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BE32ED0-9C86-99CA-0796-7CCF98609828}"/>
              </a:ext>
            </a:extLst>
          </p:cNvPr>
          <p:cNvSpPr txBox="1"/>
          <p:nvPr/>
        </p:nvSpPr>
        <p:spPr>
          <a:xfrm>
            <a:off x="7839827" y="4420986"/>
            <a:ext cx="4031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Государственных природных заказников </a:t>
            </a:r>
          </a:p>
          <a:p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 уникальной флорой и фауной.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98966E98-4AA9-6C16-E828-517C5E48BF12}"/>
              </a:ext>
            </a:extLst>
          </p:cNvPr>
          <p:cNvSpPr txBox="1"/>
          <p:nvPr/>
        </p:nvSpPr>
        <p:spPr>
          <a:xfrm>
            <a:off x="7509450" y="5116485"/>
            <a:ext cx="2669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05C8DAA-D0D3-634E-0C80-19F787DE93D6}"/>
              </a:ext>
            </a:extLst>
          </p:cNvPr>
          <p:cNvSpPr txBox="1"/>
          <p:nvPr/>
        </p:nvSpPr>
        <p:spPr>
          <a:xfrm>
            <a:off x="7868855" y="5207839"/>
            <a:ext cx="4491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Охотничьих угодий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350878FE-0973-5CE5-1884-136F4B6EA31F}"/>
              </a:ext>
            </a:extLst>
          </p:cNvPr>
          <p:cNvSpPr txBox="1"/>
          <p:nvPr/>
        </p:nvSpPr>
        <p:spPr>
          <a:xfrm>
            <a:off x="7509450" y="4399880"/>
            <a:ext cx="2669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53D0DE2C-DF3A-36E9-BD41-FD486CE1BF6F}"/>
              </a:ext>
            </a:extLst>
          </p:cNvPr>
          <p:cNvSpPr txBox="1"/>
          <p:nvPr/>
        </p:nvSpPr>
        <p:spPr>
          <a:xfrm>
            <a:off x="7509450" y="5782789"/>
            <a:ext cx="4491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Запасы нефти и сырья для производства строительных материалов.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ECE07A7C-E4B2-B5BD-CD1E-C3CFF90AF09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125" y="5766242"/>
            <a:ext cx="521490" cy="52149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86B3FEA2-4BF1-D01A-2920-08D0B984BA6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125" y="4415610"/>
            <a:ext cx="521490" cy="52149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93FAFB80-A704-DD60-E650-CD3E8DE4371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942" y="5079084"/>
            <a:ext cx="565857" cy="56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61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24C1395-F1B9-38D7-1CED-B9577A17A43A}"/>
              </a:ext>
            </a:extLst>
          </p:cNvPr>
          <p:cNvSpPr/>
          <p:nvPr/>
        </p:nvSpPr>
        <p:spPr>
          <a:xfrm>
            <a:off x="318975" y="1464944"/>
            <a:ext cx="4476545" cy="498003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="" xmlns:a16="http://schemas.microsoft.com/office/drawing/2014/main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353024"/>
            <a:ext cx="8748825" cy="508794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КАДРОВЫЙ ПОТЕНЦИАЛ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94683" y="6444981"/>
            <a:ext cx="1593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4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Группа 71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3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5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6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7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8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0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1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2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3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4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5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6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7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8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89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0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2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3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4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5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6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7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8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0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1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4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37952" y="2408190"/>
            <a:ext cx="284195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ГБПОУ</a:t>
            </a:r>
            <a:r>
              <a:rPr lang="en-US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«СМК им. Н. </a:t>
            </a:r>
            <a:r>
              <a:rPr lang="ru-RU" sz="1600" b="1" dirty="0" err="1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Ляпиной</a:t>
            </a:r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Филиал «</a:t>
            </a:r>
            <a:r>
              <a:rPr lang="ru-RU" sz="1600" b="1" dirty="0" err="1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endParaRPr lang="ru-RU" b="1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специальности</a:t>
            </a:r>
          </a:p>
          <a:p>
            <a:r>
              <a:rPr lang="en-US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5</a:t>
            </a:r>
            <a:r>
              <a:rPr lang="ru-RU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выпускников в год 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4944746" y="1333714"/>
            <a:ext cx="57822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spc="-10" dirty="0">
                <a:solidFill>
                  <a:srgbClr val="18529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Трудовые ресурсы муниципального района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437951" y="4583137"/>
            <a:ext cx="284195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ГБПОУ СО «</a:t>
            </a:r>
            <a:r>
              <a:rPr lang="ru-RU" sz="1600" b="1" dirty="0" err="1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аграрный техникум»</a:t>
            </a:r>
          </a:p>
          <a:p>
            <a:endParaRPr lang="ru-RU" b="1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специальностей</a:t>
            </a:r>
          </a:p>
          <a:p>
            <a:r>
              <a:rPr lang="en-US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ru-RU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выпускников в год</a:t>
            </a:r>
          </a:p>
        </p:txBody>
      </p:sp>
      <p:pic>
        <p:nvPicPr>
          <p:cNvPr id="1030" name="Picture 6" descr="https://avatars.mds.yandex.net/i?id=e9593ffe63b9e2d8521ed43f238a46ac82f3a2ae-11003380-images-thumbs&amp;n=1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74" y="2329449"/>
            <a:ext cx="1011015" cy="101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8785" y="4679578"/>
            <a:ext cx="688998" cy="78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6" name="Диаграмма 45"/>
          <p:cNvGraphicFramePr/>
          <p:nvPr>
            <p:extLst>
              <p:ext uri="{D42A27DB-BD31-4B8C-83A1-F6EECF244321}">
                <p14:modId xmlns:p14="http://schemas.microsoft.com/office/powerpoint/2010/main" val="3954735230"/>
              </p:ext>
            </p:extLst>
          </p:nvPr>
        </p:nvGraphicFramePr>
        <p:xfrm>
          <a:off x="4944746" y="1732167"/>
          <a:ext cx="7094854" cy="4665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53" name="Прямоугольник 52"/>
          <p:cNvSpPr/>
          <p:nvPr/>
        </p:nvSpPr>
        <p:spPr>
          <a:xfrm>
            <a:off x="9218590" y="3603097"/>
            <a:ext cx="1114792" cy="92333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</a:t>
            </a:r>
          </a:p>
          <a:p>
            <a:pPr algn="ctr"/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22850</a:t>
            </a:r>
          </a:p>
          <a:p>
            <a:pPr algn="ctr"/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</a:p>
        </p:txBody>
      </p:sp>
      <p:pic>
        <p:nvPicPr>
          <p:cNvPr id="7" name="Picture 2" descr="Логотип">
            <a:extLst>
              <a:ext uri="{FF2B5EF4-FFF2-40B4-BE49-F238E27FC236}">
                <a16:creationId xmlns="" xmlns:a16="http://schemas.microsoft.com/office/drawing/2014/main" id="{2E0248C6-D280-AA0B-3877-B8B522F10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986" y="364994"/>
            <a:ext cx="496095" cy="46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ject 37">
            <a:extLst>
              <a:ext uri="{FF2B5EF4-FFF2-40B4-BE49-F238E27FC236}">
                <a16:creationId xmlns="" xmlns:a16="http://schemas.microsoft.com/office/drawing/2014/main" id="{E7533FDB-DAFB-111C-C64B-7F83C324658F}"/>
              </a:ext>
            </a:extLst>
          </p:cNvPr>
          <p:cNvSpPr/>
          <p:nvPr/>
        </p:nvSpPr>
        <p:spPr>
          <a:xfrm>
            <a:off x="468834" y="4345183"/>
            <a:ext cx="3948237" cy="2520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3B86A01C-CD47-332A-7E40-D0744DEFC2D8}"/>
              </a:ext>
            </a:extLst>
          </p:cNvPr>
          <p:cNvSpPr/>
          <p:nvPr/>
        </p:nvSpPr>
        <p:spPr>
          <a:xfrm>
            <a:off x="317388" y="1354932"/>
            <a:ext cx="4476545" cy="840503"/>
          </a:xfrm>
          <a:prstGeom prst="roundRect">
            <a:avLst/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307539" y="1452018"/>
            <a:ext cx="44962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pc="-1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Профессиональные образовательные учреждения</a:t>
            </a:r>
          </a:p>
        </p:txBody>
      </p:sp>
    </p:spTree>
    <p:extLst>
      <p:ext uri="{BB962C8B-B14F-4D97-AF65-F5344CB8AC3E}">
        <p14:creationId xmlns:p14="http://schemas.microsoft.com/office/powerpoint/2010/main" val="1374636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5">
            <a:extLst>
              <a:ext uri="{FF2B5EF4-FFF2-40B4-BE49-F238E27FC236}">
                <a16:creationId xmlns="" xmlns:a16="http://schemas.microsoft.com/office/drawing/2014/main" id="{829D13BF-0981-9164-ECBD-1BD1045130B0}"/>
              </a:ext>
            </a:extLst>
          </p:cNvPr>
          <p:cNvSpPr/>
          <p:nvPr/>
        </p:nvSpPr>
        <p:spPr>
          <a:xfrm>
            <a:off x="7353799" y="1449829"/>
            <a:ext cx="4540884" cy="4904353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/>
          <a:lstStyle/>
          <a:p>
            <a:pPr algn="ctr"/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="" xmlns:a16="http://schemas.microsoft.com/office/drawing/2014/main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ЭКОНОМИЧЕСКОЕ РАЗВИТИЕ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АНАЛИЗ ДЕЛОВОЙ АКТИВНОСТИ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94683" y="6444981"/>
            <a:ext cx="1593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5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Группа 71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3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5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6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7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8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0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1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2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3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4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5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6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7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8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89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0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2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3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4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5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6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7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8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0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1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4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7353799" y="1239756"/>
            <a:ext cx="4540884" cy="1009345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Отгружено товаров собственного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производства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 2025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₽</a:t>
            </a:r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71 265 млн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8668596" y="2515905"/>
            <a:ext cx="5246990" cy="859210"/>
          </a:xfrm>
          <a:prstGeom prst="rect">
            <a:avLst/>
          </a:prstGeom>
        </p:spPr>
        <p:txBody>
          <a:bodyPr vert="horz" wrap="square" lIns="0" tIns="149860" rIns="0" bIns="0" rtlCol="0" anchor="ctr">
            <a:spAutoFit/>
          </a:bodyPr>
          <a:lstStyle/>
          <a:p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₽ </a:t>
            </a:r>
            <a:r>
              <a:rPr lang="ru-RU" sz="2800" b="1" spc="-25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46,6 </a:t>
            </a:r>
            <a:r>
              <a:rPr lang="ru-RU" sz="2800" b="1" spc="-25" dirty="0" err="1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млд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Добыча полезных ископаемых</a:t>
            </a:r>
          </a:p>
        </p:txBody>
      </p:sp>
      <p:sp>
        <p:nvSpPr>
          <p:cNvPr id="49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8668596" y="3510364"/>
            <a:ext cx="5119977" cy="859210"/>
          </a:xfrm>
          <a:prstGeom prst="rect">
            <a:avLst/>
          </a:prstGeom>
        </p:spPr>
        <p:txBody>
          <a:bodyPr vert="horz" wrap="square" lIns="0" tIns="149860" rIns="0" bIns="0" rtlCol="0" anchor="ctr">
            <a:spAutoFit/>
          </a:bodyPr>
          <a:lstStyle/>
          <a:p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₽ </a:t>
            </a:r>
            <a:r>
              <a:rPr lang="ru-RU" sz="28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24,6 </a:t>
            </a:r>
            <a:r>
              <a:rPr lang="ru-RU" sz="2800" b="1" dirty="0" err="1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млд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Обрабатывающие производства</a:t>
            </a:r>
          </a:p>
        </p:txBody>
      </p:sp>
      <p:sp>
        <p:nvSpPr>
          <p:cNvPr id="50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8668596" y="4437855"/>
            <a:ext cx="4212225" cy="1567096"/>
          </a:xfrm>
          <a:prstGeom prst="rect">
            <a:avLst/>
          </a:prstGeom>
        </p:spPr>
        <p:txBody>
          <a:bodyPr vert="horz" wrap="square" lIns="0" tIns="149860" rIns="0" bIns="0" rtlCol="0" anchor="ctr">
            <a:spAutoFit/>
          </a:bodyPr>
          <a:lstStyle/>
          <a:p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₽</a:t>
            </a:r>
            <a:r>
              <a:rPr lang="ru-RU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114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Водоснабжение, водоотведение, организация сбора и утилизации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и отходов, деятельность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по ликвидации загрязнений</a:t>
            </a:r>
          </a:p>
        </p:txBody>
      </p:sp>
      <p:sp>
        <p:nvSpPr>
          <p:cNvPr id="53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341922" y="1239756"/>
            <a:ext cx="6653521" cy="1009345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  <a:ln>
            <a:solidFill>
              <a:srgbClr val="185292"/>
            </a:solidFill>
          </a:ln>
        </p:spPr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Динамика показателей развития малого и среднего предпринимательства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2025 г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 к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2024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6" name="Picture 2" descr="Логотип">
            <a:extLst>
              <a:ext uri="{FF2B5EF4-FFF2-40B4-BE49-F238E27FC236}">
                <a16:creationId xmlns="" xmlns:a16="http://schemas.microsoft.com/office/drawing/2014/main" id="{42C08DBF-0DDB-7F9E-BD43-3FBDCCB44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986" y="364994"/>
            <a:ext cx="496095" cy="46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05AEBAF9-5A4D-CAEA-1CD0-F9A09CB4A01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136" y="2586794"/>
            <a:ext cx="717432" cy="71743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543C9B8-1D2D-E635-BB3C-AF3C0349B12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145" y="3728860"/>
            <a:ext cx="575044" cy="57504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083B4550-1B22-4BBA-EEE3-F6B6ADD673B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27978" y="4783985"/>
            <a:ext cx="1135748" cy="1135748"/>
          </a:xfrm>
          <a:prstGeom prst="rect">
            <a:avLst/>
          </a:prstGeom>
        </p:spPr>
      </p:pic>
      <p:grpSp>
        <p:nvGrpSpPr>
          <p:cNvPr id="52" name="Группа 51"/>
          <p:cNvGrpSpPr/>
          <p:nvPr/>
        </p:nvGrpSpPr>
        <p:grpSpPr>
          <a:xfrm>
            <a:off x="1799191" y="3563875"/>
            <a:ext cx="3841587" cy="783729"/>
            <a:chOff x="3635553" y="1031418"/>
            <a:chExt cx="4562064" cy="740375"/>
          </a:xfrm>
        </p:grpSpPr>
        <p:sp>
          <p:nvSpPr>
            <p:cNvPr id="54" name="Нашивка 53"/>
            <p:cNvSpPr/>
            <p:nvPr/>
          </p:nvSpPr>
          <p:spPr>
            <a:xfrm>
              <a:off x="3635553" y="1031418"/>
              <a:ext cx="4562064" cy="740375"/>
            </a:xfrm>
            <a:prstGeom prst="chevron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5" name="Нашивка 10"/>
            <p:cNvSpPr/>
            <p:nvPr/>
          </p:nvSpPr>
          <p:spPr>
            <a:xfrm>
              <a:off x="4222030" y="1031418"/>
              <a:ext cx="3605398" cy="74037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6985" rIns="0" bIns="6985" numCol="1" spcCol="1270" anchor="ctr" anchorCtr="0">
              <a:noAutofit/>
            </a:bodyPr>
            <a:lstStyle/>
            <a:p>
              <a:pPr lvl="0" algn="ctr"/>
              <a:r>
                <a:rPr lang="ru-RU" sz="12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itchFamily="34" charset="0"/>
                </a:rPr>
                <a:t>Количество индивидуальных предпринимателей</a:t>
              </a:r>
              <a:endPara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6" name="Нашивка 55"/>
          <p:cNvSpPr/>
          <p:nvPr/>
        </p:nvSpPr>
        <p:spPr>
          <a:xfrm>
            <a:off x="5324256" y="3556808"/>
            <a:ext cx="1952309" cy="815513"/>
          </a:xfrm>
          <a:prstGeom prst="chevron">
            <a:avLst/>
          </a:prstGeom>
          <a:solidFill>
            <a:srgbClr val="7790C7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844 чел.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7" name="Группа 56"/>
          <p:cNvGrpSpPr/>
          <p:nvPr/>
        </p:nvGrpSpPr>
        <p:grpSpPr>
          <a:xfrm>
            <a:off x="294784" y="4426853"/>
            <a:ext cx="1784726" cy="835476"/>
            <a:chOff x="477870" y="1882209"/>
            <a:chExt cx="3387680" cy="789260"/>
          </a:xfrm>
        </p:grpSpPr>
        <p:sp>
          <p:nvSpPr>
            <p:cNvPr id="58" name="Пятиугольник 57"/>
            <p:cNvSpPr/>
            <p:nvPr/>
          </p:nvSpPr>
          <p:spPr>
            <a:xfrm>
              <a:off x="477870" y="1882209"/>
              <a:ext cx="3387680" cy="789260"/>
            </a:xfrm>
            <a:prstGeom prst="homePlat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Пятиугольник 12"/>
            <p:cNvSpPr/>
            <p:nvPr/>
          </p:nvSpPr>
          <p:spPr>
            <a:xfrm>
              <a:off x="477870" y="1882209"/>
              <a:ext cx="3190365" cy="78926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7620" rIns="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+</a:t>
              </a:r>
              <a:r>
                <a:rPr lang="ru-RU" sz="1400" b="1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33,5</a:t>
              </a:r>
              <a:r>
                <a:rPr lang="ru-RU" sz="1400" b="1" kern="1200" dirty="0" smtClean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%</a:t>
              </a:r>
              <a:endParaRPr lang="ru-RU" sz="14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1754372" y="4421962"/>
            <a:ext cx="3886406" cy="815513"/>
            <a:chOff x="3644444" y="1917320"/>
            <a:chExt cx="4562064" cy="740375"/>
          </a:xfrm>
        </p:grpSpPr>
        <p:sp>
          <p:nvSpPr>
            <p:cNvPr id="61" name="Нашивка 60"/>
            <p:cNvSpPr/>
            <p:nvPr/>
          </p:nvSpPr>
          <p:spPr>
            <a:xfrm>
              <a:off x="3644444" y="1917320"/>
              <a:ext cx="4562064" cy="740375"/>
            </a:xfrm>
            <a:prstGeom prst="chevron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2" name="Нашивка 14"/>
            <p:cNvSpPr/>
            <p:nvPr/>
          </p:nvSpPr>
          <p:spPr>
            <a:xfrm>
              <a:off x="4219199" y="1917320"/>
              <a:ext cx="3617122" cy="74037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6985" rIns="0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Количество </a:t>
              </a:r>
              <a:r>
                <a:rPr lang="ru-RU" sz="1200" b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самозанятых</a:t>
              </a:r>
              <a:r>
                <a:rPr lang="ru-RU" sz="12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граждан</a:t>
              </a:r>
              <a:endPara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3" name="Нашивка 62"/>
          <p:cNvSpPr/>
          <p:nvPr/>
        </p:nvSpPr>
        <p:spPr>
          <a:xfrm>
            <a:off x="5362941" y="4421962"/>
            <a:ext cx="1917104" cy="815513"/>
          </a:xfrm>
          <a:prstGeom prst="chevron">
            <a:avLst/>
          </a:prstGeom>
          <a:solidFill>
            <a:srgbClr val="7790C7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3 488 чел.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4" name="Группа 63"/>
          <p:cNvGrpSpPr/>
          <p:nvPr/>
        </p:nvGrpSpPr>
        <p:grpSpPr>
          <a:xfrm>
            <a:off x="315819" y="2694621"/>
            <a:ext cx="1687384" cy="835476"/>
            <a:chOff x="477870" y="108911"/>
            <a:chExt cx="3387680" cy="789260"/>
          </a:xfrm>
        </p:grpSpPr>
        <p:sp>
          <p:nvSpPr>
            <p:cNvPr id="65" name="Пятиугольник 64"/>
            <p:cNvSpPr/>
            <p:nvPr/>
          </p:nvSpPr>
          <p:spPr>
            <a:xfrm>
              <a:off x="477870" y="108911"/>
              <a:ext cx="3387680" cy="789260"/>
            </a:xfrm>
            <a:prstGeom prst="homePlat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Пятиугольник 4"/>
            <p:cNvSpPr/>
            <p:nvPr/>
          </p:nvSpPr>
          <p:spPr>
            <a:xfrm>
              <a:off x="477871" y="108911"/>
              <a:ext cx="2978095" cy="78926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7620" rIns="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+4,3%</a:t>
              </a:r>
              <a:endParaRPr lang="ru-RU" sz="14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7" name="Группа 66"/>
          <p:cNvGrpSpPr/>
          <p:nvPr/>
        </p:nvGrpSpPr>
        <p:grpSpPr>
          <a:xfrm>
            <a:off x="1760083" y="2725555"/>
            <a:ext cx="3880696" cy="786476"/>
            <a:chOff x="3644444" y="153694"/>
            <a:chExt cx="4562064" cy="742970"/>
          </a:xfrm>
        </p:grpSpPr>
        <p:sp>
          <p:nvSpPr>
            <p:cNvPr id="68" name="Нашивка 67"/>
            <p:cNvSpPr/>
            <p:nvPr/>
          </p:nvSpPr>
          <p:spPr>
            <a:xfrm>
              <a:off x="3644444" y="153694"/>
              <a:ext cx="4562064" cy="740375"/>
            </a:xfrm>
            <a:prstGeom prst="chevron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9" name="Нашивка 6"/>
            <p:cNvSpPr/>
            <p:nvPr/>
          </p:nvSpPr>
          <p:spPr>
            <a:xfrm>
              <a:off x="4357747" y="156289"/>
              <a:ext cx="3562498" cy="74037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6985" rIns="0" bIns="6985" numCol="1" spcCol="1270" anchor="ctr" anchorCtr="0">
              <a:noAutofit/>
            </a:bodyPr>
            <a:lstStyle/>
            <a:p>
              <a:pPr lvl="0" algn="ctr"/>
              <a:r>
                <a:rPr lang="ru-RU" sz="12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itchFamily="34" charset="0"/>
                </a:rPr>
                <a:t>Количество субъектов МСП</a:t>
              </a:r>
              <a:endPara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305503" y="3563876"/>
            <a:ext cx="1772024" cy="835476"/>
            <a:chOff x="477870" y="1024148"/>
            <a:chExt cx="3387681" cy="789260"/>
          </a:xfrm>
        </p:grpSpPr>
        <p:sp>
          <p:nvSpPr>
            <p:cNvPr id="71" name="Пятиугольник 70"/>
            <p:cNvSpPr/>
            <p:nvPr/>
          </p:nvSpPr>
          <p:spPr>
            <a:xfrm>
              <a:off x="477870" y="1024148"/>
              <a:ext cx="3387681" cy="789260"/>
            </a:xfrm>
            <a:prstGeom prst="homePlat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Пятиугольник 8"/>
            <p:cNvSpPr/>
            <p:nvPr/>
          </p:nvSpPr>
          <p:spPr>
            <a:xfrm>
              <a:off x="477871" y="1024148"/>
              <a:ext cx="2780802" cy="78926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7620" rIns="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    +</a:t>
              </a:r>
              <a:r>
                <a:rPr lang="ru-RU" sz="1400" b="1" dirty="0" smtClean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7,1</a:t>
              </a:r>
              <a:r>
                <a:rPr lang="ru-RU" sz="1400" b="1" kern="1200" dirty="0" smtClean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%</a:t>
              </a:r>
              <a:endParaRPr lang="ru-RU" sz="14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Нашивка 103"/>
          <p:cNvSpPr/>
          <p:nvPr/>
        </p:nvSpPr>
        <p:spPr>
          <a:xfrm>
            <a:off x="5345294" y="2718487"/>
            <a:ext cx="1940016" cy="815513"/>
          </a:xfrm>
          <a:prstGeom prst="chevron">
            <a:avLst/>
          </a:prstGeom>
          <a:solidFill>
            <a:srgbClr val="7790C7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1 026 ед.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059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="" xmlns:a16="http://schemas.microsoft.com/office/drawing/2014/main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777136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22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ИНВЕСТИЦИОННАЯ АКТИВНОСТЬ И ПРОЕКТЫ</a:t>
            </a:r>
            <a:br>
              <a:rPr lang="ru-RU" sz="22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АКТИВНОЙ СТАДИИ РЕАЛИЗАЦИИ</a:t>
            </a:r>
            <a:endParaRPr lang="ru-RU" sz="22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94683" y="6444981"/>
            <a:ext cx="1593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6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Группа 71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3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5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6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7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8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0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1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2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3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4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5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6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7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8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89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0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2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3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4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5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6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7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8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0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1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4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" name="Picture 2" descr="Логотип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object 35">
            <a:extLst>
              <a:ext uri="{FF2B5EF4-FFF2-40B4-BE49-F238E27FC236}">
                <a16:creationId xmlns="" xmlns:a16="http://schemas.microsoft.com/office/drawing/2014/main" id="{59613E80-4061-4F27-B197-ACB4B5EC7A3D}"/>
              </a:ext>
            </a:extLst>
          </p:cNvPr>
          <p:cNvSpPr/>
          <p:nvPr/>
        </p:nvSpPr>
        <p:spPr>
          <a:xfrm>
            <a:off x="9335848" y="1390793"/>
            <a:ext cx="2638527" cy="474846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6300788" algn="l"/>
              </a:tabLst>
            </a:pP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Объём инвестиций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18A91319-CB52-48E1-8B39-CF5CDF9D64F5}"/>
              </a:ext>
            </a:extLst>
          </p:cNvPr>
          <p:cNvSpPr/>
          <p:nvPr/>
        </p:nvSpPr>
        <p:spPr>
          <a:xfrm>
            <a:off x="9492793" y="5132215"/>
            <a:ext cx="25612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300788" algn="l"/>
              </a:tabLst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141,4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рублей</a:t>
            </a:r>
          </a:p>
        </p:txBody>
      </p:sp>
      <p:sp>
        <p:nvSpPr>
          <p:cNvPr id="46" name="object 37">
            <a:extLst>
              <a:ext uri="{FF2B5EF4-FFF2-40B4-BE49-F238E27FC236}">
                <a16:creationId xmlns="" xmlns:a16="http://schemas.microsoft.com/office/drawing/2014/main" id="{78618FEA-BECA-4474-B77C-C6E2BEDC9963}"/>
              </a:ext>
            </a:extLst>
          </p:cNvPr>
          <p:cNvSpPr/>
          <p:nvPr/>
        </p:nvSpPr>
        <p:spPr>
          <a:xfrm rot="5400000">
            <a:off x="8842318" y="5178143"/>
            <a:ext cx="665133" cy="277476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 dirty="0">
              <a:highlight>
                <a:srgbClr val="808080"/>
              </a:highlight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31674" y="4901383"/>
            <a:ext cx="8736126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ООО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«Весна»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реализуют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мероприятия по </a:t>
            </a:r>
            <a:r>
              <a:rPr lang="ru-RU" sz="16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строительству и реконструкции </a:t>
            </a:r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поливальных трубопроводов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Результатом станет увеличение площади орошаемых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земель на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460 га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4B7A8B15-49E8-41AC-9227-037D2B193C8F}"/>
              </a:ext>
            </a:extLst>
          </p:cNvPr>
          <p:cNvSpPr/>
          <p:nvPr/>
        </p:nvSpPr>
        <p:spPr>
          <a:xfrm>
            <a:off x="9658251" y="3673412"/>
            <a:ext cx="23161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300788" algn="l"/>
              </a:tabLst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60,9 млн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</a:p>
        </p:txBody>
      </p:sp>
      <p:sp>
        <p:nvSpPr>
          <p:cNvPr id="45" name="object 37">
            <a:extLst>
              <a:ext uri="{FF2B5EF4-FFF2-40B4-BE49-F238E27FC236}">
                <a16:creationId xmlns="" xmlns:a16="http://schemas.microsoft.com/office/drawing/2014/main" id="{0D5F87E7-71B2-47C0-9EC8-E57887B0A89C}"/>
              </a:ext>
            </a:extLst>
          </p:cNvPr>
          <p:cNvSpPr/>
          <p:nvPr/>
        </p:nvSpPr>
        <p:spPr>
          <a:xfrm rot="5400000">
            <a:off x="8737544" y="3697114"/>
            <a:ext cx="874680" cy="321928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pPr algn="just"/>
            <a:endParaRPr dirty="0">
              <a:highlight>
                <a:srgbClr val="808080"/>
              </a:highlight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14A51980-D8A0-4099-8E8C-F0C82AB8C70A}"/>
              </a:ext>
            </a:extLst>
          </p:cNvPr>
          <p:cNvSpPr/>
          <p:nvPr/>
        </p:nvSpPr>
        <p:spPr>
          <a:xfrm>
            <a:off x="331674" y="3196359"/>
            <a:ext cx="8843210" cy="132343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6300788" algn="l"/>
              </a:tabLst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Самарский НИИСХ – филиал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СамНЦ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РАН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реализует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по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модернизации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семеноводческих мощностей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машинно-транспортного парка института, приборной базы. К завершению проекта планируется создать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9 новых сортов зерновых культур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ежегодный объём производства семян высших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репродукций будет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доведён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до 8 тысяч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endParaRPr lang="ru-RU" sz="1600" b="1" dirty="0"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A0725794-E59E-419A-8C94-D3B8D2377948}"/>
              </a:ext>
            </a:extLst>
          </p:cNvPr>
          <p:cNvSpPr/>
          <p:nvPr/>
        </p:nvSpPr>
        <p:spPr>
          <a:xfrm>
            <a:off x="9658252" y="2214608"/>
            <a:ext cx="26385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300788" algn="l"/>
              </a:tabLst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234,8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млн рублей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1674" y="1983776"/>
            <a:ext cx="8736126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«</a:t>
            </a:r>
            <a:r>
              <a:rPr lang="ru-RU" sz="16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Самараагропромпереработка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 </a:t>
            </a:r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модернизацию и ремонт оборудования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результатом которого станет совершенствование производственных процессов предприятия. </a:t>
            </a:r>
          </a:p>
        </p:txBody>
      </p:sp>
      <p:sp>
        <p:nvSpPr>
          <p:cNvPr id="53" name="object 37">
            <a:extLst>
              <a:ext uri="{FF2B5EF4-FFF2-40B4-BE49-F238E27FC236}">
                <a16:creationId xmlns="" xmlns:a16="http://schemas.microsoft.com/office/drawing/2014/main" id="{D79A0D7A-1409-4911-8319-8612BEDB8357}"/>
              </a:ext>
            </a:extLst>
          </p:cNvPr>
          <p:cNvSpPr/>
          <p:nvPr/>
        </p:nvSpPr>
        <p:spPr>
          <a:xfrm rot="5400000">
            <a:off x="8842318" y="2246662"/>
            <a:ext cx="665133" cy="305224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pPr algn="ctr"/>
            <a:endParaRPr dirty="0">
              <a:highlight>
                <a:srgbClr val="80808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59954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49BE2656-04BC-A4A0-C414-BD9DED349D39}"/>
              </a:ext>
            </a:extLst>
          </p:cNvPr>
          <p:cNvSpPr/>
          <p:nvPr/>
        </p:nvSpPr>
        <p:spPr>
          <a:xfrm>
            <a:off x="6602781" y="2153116"/>
            <a:ext cx="5371434" cy="3940976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1" name="Диаграмма 50"/>
          <p:cNvGraphicFramePr/>
          <p:nvPr>
            <p:extLst>
              <p:ext uri="{D42A27DB-BD31-4B8C-83A1-F6EECF244321}">
                <p14:modId xmlns:p14="http://schemas.microsoft.com/office/powerpoint/2010/main" val="4166610194"/>
              </p:ext>
            </p:extLst>
          </p:nvPr>
        </p:nvGraphicFramePr>
        <p:xfrm>
          <a:off x="6507678" y="2136811"/>
          <a:ext cx="5377637" cy="3701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C8BEA955-6FD0-5259-B794-B5834AECF12C}"/>
              </a:ext>
            </a:extLst>
          </p:cNvPr>
          <p:cNvSpPr/>
          <p:nvPr/>
        </p:nvSpPr>
        <p:spPr>
          <a:xfrm>
            <a:off x="3479778" y="3367976"/>
            <a:ext cx="963630" cy="73866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4803C4B5-D7F0-1DD9-2258-30972E31867A}"/>
              </a:ext>
            </a:extLst>
          </p:cNvPr>
          <p:cNvSpPr/>
          <p:nvPr/>
        </p:nvSpPr>
        <p:spPr>
          <a:xfrm>
            <a:off x="319563" y="4652645"/>
            <a:ext cx="963630" cy="73866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="" xmlns:a16="http://schemas.microsoft.com/office/drawing/2014/main" id="{360C4494-15E8-6CC9-6640-CDAC42F5C66D}"/>
              </a:ext>
            </a:extLst>
          </p:cNvPr>
          <p:cNvSpPr/>
          <p:nvPr/>
        </p:nvSpPr>
        <p:spPr>
          <a:xfrm>
            <a:off x="334598" y="2136811"/>
            <a:ext cx="963630" cy="73866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="" xmlns:a16="http://schemas.microsoft.com/office/drawing/2014/main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ИТОГОВЫЕ ВЫВОДЫ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РАЗДЕЛУ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94683" y="6444981"/>
            <a:ext cx="1593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7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Группа 70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2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4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5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6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7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8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9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0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1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2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3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4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5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6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7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88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9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0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1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2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3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4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5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6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7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8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9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0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3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Picture 2" descr="Логотип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1344535" y="2071793"/>
            <a:ext cx="151958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Выгодное 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географическое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положение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344535" y="4627682"/>
            <a:ext cx="21253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Пересечении важных автомобильных и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железнодорожных транспортных потоков, связывающих среднее Поволжье с Уралом, 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Сибирью, Москвой,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Югом России</a:t>
            </a:r>
          </a:p>
        </p:txBody>
      </p:sp>
      <p:pic>
        <p:nvPicPr>
          <p:cNvPr id="45" name="Рисунок 44" descr="4a7be81ed8b4d1378ad85e2f36926fec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06128" y="4758622"/>
            <a:ext cx="892100" cy="628310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4487630" y="4594501"/>
            <a:ext cx="21151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Транспортная 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доступность внутри</a:t>
            </a:r>
          </a:p>
          <a:p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Самарско-Тольяттинской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агломерации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4501292" y="3334689"/>
            <a:ext cx="24329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Активно 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развивающийся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сельскохозяйственный район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481094" y="2115613"/>
            <a:ext cx="17565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Главная  водная артерия - река Волга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344535" y="3342123"/>
            <a:ext cx="146950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Располагает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запасами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нефти и сырья</a:t>
            </a:r>
          </a:p>
        </p:txBody>
      </p:sp>
      <p:sp>
        <p:nvSpPr>
          <p:cNvPr id="52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331674" y="1318099"/>
            <a:ext cx="11493079" cy="438305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Конкурентные преимущества муниципального района Безенчукский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31CAC415-DD7E-885E-4828-43F4E0C71B7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91" y="2276221"/>
            <a:ext cx="459844" cy="459844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="" xmlns:a16="http://schemas.microsoft.com/office/drawing/2014/main" id="{A42AACDC-732E-08AA-4B9B-03DE216490B6}"/>
              </a:ext>
            </a:extLst>
          </p:cNvPr>
          <p:cNvSpPr/>
          <p:nvPr/>
        </p:nvSpPr>
        <p:spPr>
          <a:xfrm>
            <a:off x="3484893" y="4656385"/>
            <a:ext cx="963630" cy="73866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C360340D-40AE-D5BE-858F-2870DCF4EB6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301" y="4748595"/>
            <a:ext cx="546100" cy="5461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DDF5C6EA-78B4-288F-E04B-F8BC566C208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778" y="3475997"/>
            <a:ext cx="522623" cy="522623"/>
          </a:xfrm>
          <a:prstGeom prst="rect">
            <a:avLst/>
          </a:prstGeom>
        </p:spPr>
      </p:pic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C8C3F284-0715-D771-5136-6BE78B8CA1F3}"/>
              </a:ext>
            </a:extLst>
          </p:cNvPr>
          <p:cNvSpPr/>
          <p:nvPr/>
        </p:nvSpPr>
        <p:spPr>
          <a:xfrm>
            <a:off x="3473501" y="2153116"/>
            <a:ext cx="963630" cy="73866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4AA664D5-D146-8BDC-77C2-34A6CD3C7D7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302" y="2281870"/>
            <a:ext cx="481156" cy="481156"/>
          </a:xfrm>
          <a:prstGeom prst="rect">
            <a:avLst/>
          </a:prstGeom>
        </p:spPr>
      </p:pic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779AA28C-66EF-FA71-6638-FA8DE79227C0}"/>
              </a:ext>
            </a:extLst>
          </p:cNvPr>
          <p:cNvSpPr/>
          <p:nvPr/>
        </p:nvSpPr>
        <p:spPr>
          <a:xfrm>
            <a:off x="324781" y="3344533"/>
            <a:ext cx="963630" cy="73866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7B81C862-6E0D-FDCA-3616-C374125BA44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14" y="3392084"/>
            <a:ext cx="643563" cy="64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360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object 2">
            <a:extLst>
              <a:ext uri="{FF2B5EF4-FFF2-40B4-BE49-F238E27FC236}">
                <a16:creationId xmlns="" xmlns:a16="http://schemas.microsoft.com/office/drawing/2014/main" id="{20D93F1C-99F9-34DC-C93C-DE3488EF2FA4}"/>
              </a:ext>
            </a:extLst>
          </p:cNvPr>
          <p:cNvGrpSpPr/>
          <p:nvPr/>
        </p:nvGrpSpPr>
        <p:grpSpPr>
          <a:xfrm>
            <a:off x="7278099" y="339279"/>
            <a:ext cx="4914265" cy="5990590"/>
            <a:chOff x="7278099" y="496442"/>
            <a:chExt cx="4914265" cy="5990590"/>
          </a:xfrm>
        </p:grpSpPr>
        <p:pic>
          <p:nvPicPr>
            <p:cNvPr id="113" name="object 3">
              <a:extLst>
                <a:ext uri="{FF2B5EF4-FFF2-40B4-BE49-F238E27FC236}">
                  <a16:creationId xmlns="" xmlns:a16="http://schemas.microsoft.com/office/drawing/2014/main" id="{6283D8BC-82D4-B8A2-1D93-984835ED86E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114" name="object 4">
              <a:extLst>
                <a:ext uri="{FF2B5EF4-FFF2-40B4-BE49-F238E27FC236}">
                  <a16:creationId xmlns="" xmlns:a16="http://schemas.microsoft.com/office/drawing/2014/main" id="{A6A45A6B-BF87-7B05-C16A-53467DCAC3D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37" name="object 35">
            <a:extLst>
              <a:ext uri="{FF2B5EF4-FFF2-40B4-BE49-F238E27FC236}">
                <a16:creationId xmlns="" xmlns:a16="http://schemas.microsoft.com/office/drawing/2014/main" id="{9BD17555-308E-CBDD-8812-C263B0DFF0AF}"/>
              </a:ext>
            </a:extLst>
          </p:cNvPr>
          <p:cNvSpPr txBox="1">
            <a:spLocks/>
          </p:cNvSpPr>
          <p:nvPr/>
        </p:nvSpPr>
        <p:spPr>
          <a:xfrm>
            <a:off x="544747" y="3711640"/>
            <a:ext cx="7675327" cy="1118896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algn="l">
              <a:lnSpc>
                <a:spcPct val="100000"/>
              </a:lnSpc>
              <a:spcBef>
                <a:spcPts val="1045"/>
              </a:spcBef>
            </a:pPr>
            <a:r>
              <a:rPr lang="ru-RU" sz="32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СОСТОЯНИЕ ИМУЩЕСТВА</a:t>
            </a:r>
            <a:br>
              <a:rPr lang="ru-RU" sz="32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ИНФРАСТРУКТУРЫ</a:t>
            </a:r>
          </a:p>
        </p:txBody>
      </p:sp>
      <p:sp>
        <p:nvSpPr>
          <p:cNvPr id="38" name="object 36">
            <a:extLst>
              <a:ext uri="{FF2B5EF4-FFF2-40B4-BE49-F238E27FC236}">
                <a16:creationId xmlns="" xmlns:a16="http://schemas.microsoft.com/office/drawing/2014/main" id="{FD355094-F80B-521A-5D90-116E45545642}"/>
              </a:ext>
            </a:extLst>
          </p:cNvPr>
          <p:cNvSpPr/>
          <p:nvPr/>
        </p:nvSpPr>
        <p:spPr>
          <a:xfrm>
            <a:off x="589503" y="3277888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25400">
            <a:solidFill>
              <a:schemeClr val="bg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6">
            <a:extLst>
              <a:ext uri="{FF2B5EF4-FFF2-40B4-BE49-F238E27FC236}">
                <a16:creationId xmlns="" xmlns:a16="http://schemas.microsoft.com/office/drawing/2014/main" id="{B36DE6F5-F4C7-DBAF-3AF7-F37BE77EBE7B}"/>
              </a:ext>
            </a:extLst>
          </p:cNvPr>
          <p:cNvGrpSpPr/>
          <p:nvPr/>
        </p:nvGrpSpPr>
        <p:grpSpPr>
          <a:xfrm>
            <a:off x="589503" y="606691"/>
            <a:ext cx="629285" cy="688340"/>
            <a:chOff x="2228689" y="511439"/>
            <a:chExt cx="629285" cy="688340"/>
          </a:xfrm>
        </p:grpSpPr>
        <p:pic>
          <p:nvPicPr>
            <p:cNvPr id="45" name="object 7">
              <a:extLst>
                <a:ext uri="{FF2B5EF4-FFF2-40B4-BE49-F238E27FC236}">
                  <a16:creationId xmlns="" xmlns:a16="http://schemas.microsoft.com/office/drawing/2014/main" id="{1702486E-963B-9732-711B-2071DFB01B0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46" name="object 8">
              <a:extLst>
                <a:ext uri="{FF2B5EF4-FFF2-40B4-BE49-F238E27FC236}">
                  <a16:creationId xmlns="" xmlns:a16="http://schemas.microsoft.com/office/drawing/2014/main" id="{DAAE0CD0-66F3-489B-2E43-26581F61B93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47" name="object 9">
              <a:extLst>
                <a:ext uri="{FF2B5EF4-FFF2-40B4-BE49-F238E27FC236}">
                  <a16:creationId xmlns="" xmlns:a16="http://schemas.microsoft.com/office/drawing/2014/main" id="{685EC4EC-DA92-BEF6-D3F9-785BFDA1DC09}"/>
                </a:ext>
              </a:extLst>
            </p:cNvPr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10">
              <a:extLst>
                <a:ext uri="{FF2B5EF4-FFF2-40B4-BE49-F238E27FC236}">
                  <a16:creationId xmlns="" xmlns:a16="http://schemas.microsoft.com/office/drawing/2014/main" id="{6AA2FCD3-B31E-26E7-4999-F3A64DE41CC9}"/>
                </a:ext>
              </a:extLst>
            </p:cNvPr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1">
              <a:extLst>
                <a:ext uri="{FF2B5EF4-FFF2-40B4-BE49-F238E27FC236}">
                  <a16:creationId xmlns="" xmlns:a16="http://schemas.microsoft.com/office/drawing/2014/main" id="{4FC0ADAF-0FC6-17DB-DEB8-5BFF2AF9E1CC}"/>
                </a:ext>
              </a:extLst>
            </p:cNvPr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12">
              <a:extLst>
                <a:ext uri="{FF2B5EF4-FFF2-40B4-BE49-F238E27FC236}">
                  <a16:creationId xmlns="" xmlns:a16="http://schemas.microsoft.com/office/drawing/2014/main" id="{91A1521B-664A-8EC1-26EA-474B9407781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51" name="object 13">
              <a:extLst>
                <a:ext uri="{FF2B5EF4-FFF2-40B4-BE49-F238E27FC236}">
                  <a16:creationId xmlns="" xmlns:a16="http://schemas.microsoft.com/office/drawing/2014/main" id="{EA1EB914-C4FB-BF18-AEB8-A8F4D9DAC33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52" name="object 14">
              <a:extLst>
                <a:ext uri="{FF2B5EF4-FFF2-40B4-BE49-F238E27FC236}">
                  <a16:creationId xmlns="" xmlns:a16="http://schemas.microsoft.com/office/drawing/2014/main" id="{AB6A7C5D-EB82-5D0D-DD7B-6B74925EF2FF}"/>
                </a:ext>
              </a:extLst>
            </p:cNvPr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5">
              <a:extLst>
                <a:ext uri="{FF2B5EF4-FFF2-40B4-BE49-F238E27FC236}">
                  <a16:creationId xmlns="" xmlns:a16="http://schemas.microsoft.com/office/drawing/2014/main" id="{23682C1E-2C52-0175-2D4A-026AAC8B45C1}"/>
                </a:ext>
              </a:extLst>
            </p:cNvPr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16">
              <a:extLst>
                <a:ext uri="{FF2B5EF4-FFF2-40B4-BE49-F238E27FC236}">
                  <a16:creationId xmlns="" xmlns:a16="http://schemas.microsoft.com/office/drawing/2014/main" id="{B1279B92-DA67-4134-AE0C-BE0AD32F19B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55" name="object 17">
              <a:extLst>
                <a:ext uri="{FF2B5EF4-FFF2-40B4-BE49-F238E27FC236}">
                  <a16:creationId xmlns="" xmlns:a16="http://schemas.microsoft.com/office/drawing/2014/main" id="{65906B94-1389-1DDF-92A0-89B936BC64CF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56" name="object 18">
              <a:extLst>
                <a:ext uri="{FF2B5EF4-FFF2-40B4-BE49-F238E27FC236}">
                  <a16:creationId xmlns="" xmlns:a16="http://schemas.microsoft.com/office/drawing/2014/main" id="{DB07808D-52F8-8DE5-2CC5-5D20B395F14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57" name="object 19">
              <a:extLst>
                <a:ext uri="{FF2B5EF4-FFF2-40B4-BE49-F238E27FC236}">
                  <a16:creationId xmlns="" xmlns:a16="http://schemas.microsoft.com/office/drawing/2014/main" id="{988CA873-70EC-665C-CA14-E0B296352E0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  <p:pic>
          <p:nvPicPr>
            <p:cNvPr id="58" name="object 20">
              <a:extLst>
                <a:ext uri="{FF2B5EF4-FFF2-40B4-BE49-F238E27FC236}">
                  <a16:creationId xmlns="" xmlns:a16="http://schemas.microsoft.com/office/drawing/2014/main" id="{CD0743B2-511B-80D0-BBEB-6A1DEB1A56B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3345" y="693369"/>
              <a:ext cx="33858" cy="6921"/>
            </a:xfrm>
            <a:prstGeom prst="rect">
              <a:avLst/>
            </a:prstGeom>
          </p:spPr>
        </p:pic>
        <p:sp>
          <p:nvSpPr>
            <p:cNvPr id="59" name="object 21">
              <a:extLst>
                <a:ext uri="{FF2B5EF4-FFF2-40B4-BE49-F238E27FC236}">
                  <a16:creationId xmlns="" xmlns:a16="http://schemas.microsoft.com/office/drawing/2014/main" id="{5B803722-519C-A1DA-0FA1-23EE423F21FA}"/>
                </a:ext>
              </a:extLst>
            </p:cNvPr>
            <p:cNvSpPr/>
            <p:nvPr/>
          </p:nvSpPr>
          <p:spPr>
            <a:xfrm>
              <a:off x="2375940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22">
              <a:extLst>
                <a:ext uri="{FF2B5EF4-FFF2-40B4-BE49-F238E27FC236}">
                  <a16:creationId xmlns="" xmlns:a16="http://schemas.microsoft.com/office/drawing/2014/main" id="{E31DAF71-99E7-3FD4-A02A-804849FF0747}"/>
                </a:ext>
              </a:extLst>
            </p:cNvPr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23">
              <a:extLst>
                <a:ext uri="{FF2B5EF4-FFF2-40B4-BE49-F238E27FC236}">
                  <a16:creationId xmlns="" xmlns:a16="http://schemas.microsoft.com/office/drawing/2014/main" id="{65315CAE-6486-E01F-34F2-BBF485F0B198}"/>
                </a:ext>
              </a:extLst>
            </p:cNvPr>
            <p:cNvSpPr/>
            <p:nvPr/>
          </p:nvSpPr>
          <p:spPr>
            <a:xfrm>
              <a:off x="2369654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24">
              <a:extLst>
                <a:ext uri="{FF2B5EF4-FFF2-40B4-BE49-F238E27FC236}">
                  <a16:creationId xmlns="" xmlns:a16="http://schemas.microsoft.com/office/drawing/2014/main" id="{D3552C64-1139-28E3-92E7-6189A72BAFB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63" name="object 25">
              <a:extLst>
                <a:ext uri="{FF2B5EF4-FFF2-40B4-BE49-F238E27FC236}">
                  <a16:creationId xmlns="" xmlns:a16="http://schemas.microsoft.com/office/drawing/2014/main" id="{0F89AB17-071C-6813-4291-8907B6A2378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64" name="object 26">
              <a:extLst>
                <a:ext uri="{FF2B5EF4-FFF2-40B4-BE49-F238E27FC236}">
                  <a16:creationId xmlns="" xmlns:a16="http://schemas.microsoft.com/office/drawing/2014/main" id="{7B755C44-24A4-2F1A-DEFA-BFE11D40B7F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65" name="object 27">
              <a:extLst>
                <a:ext uri="{FF2B5EF4-FFF2-40B4-BE49-F238E27FC236}">
                  <a16:creationId xmlns="" xmlns:a16="http://schemas.microsoft.com/office/drawing/2014/main" id="{8327032A-DB51-7C9D-EFC4-9385B216F20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66" name="object 28">
              <a:extLst>
                <a:ext uri="{FF2B5EF4-FFF2-40B4-BE49-F238E27FC236}">
                  <a16:creationId xmlns="" xmlns:a16="http://schemas.microsoft.com/office/drawing/2014/main" id="{B5047B7F-4A50-D8D3-FDD4-09CC6A68DF6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67" name="object 29">
              <a:extLst>
                <a:ext uri="{FF2B5EF4-FFF2-40B4-BE49-F238E27FC236}">
                  <a16:creationId xmlns="" xmlns:a16="http://schemas.microsoft.com/office/drawing/2014/main" id="{5B908974-2305-AE19-CA41-B8561C41DC61}"/>
                </a:ext>
              </a:extLst>
            </p:cNvPr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0">
              <a:extLst>
                <a:ext uri="{FF2B5EF4-FFF2-40B4-BE49-F238E27FC236}">
                  <a16:creationId xmlns="" xmlns:a16="http://schemas.microsoft.com/office/drawing/2014/main" id="{3B4EA6B9-0C1D-5220-05CC-4393F95AFCE8}"/>
                </a:ext>
              </a:extLst>
            </p:cNvPr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1">
              <a:extLst>
                <a:ext uri="{FF2B5EF4-FFF2-40B4-BE49-F238E27FC236}">
                  <a16:creationId xmlns="" xmlns:a16="http://schemas.microsoft.com/office/drawing/2014/main" id="{29599B90-AD0E-CB89-6289-1B2DA3B2CC9A}"/>
                </a:ext>
              </a:extLst>
            </p:cNvPr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32">
              <a:extLst>
                <a:ext uri="{FF2B5EF4-FFF2-40B4-BE49-F238E27FC236}">
                  <a16:creationId xmlns="" xmlns:a16="http://schemas.microsoft.com/office/drawing/2014/main" id="{C0761E03-75D8-D6A6-8D00-584FE44B48D6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71" name="object 33">
              <a:extLst>
                <a:ext uri="{FF2B5EF4-FFF2-40B4-BE49-F238E27FC236}">
                  <a16:creationId xmlns="" xmlns:a16="http://schemas.microsoft.com/office/drawing/2014/main" id="{096F8F6A-F2C2-C0FF-D925-164007B8301E}"/>
                </a:ext>
              </a:extLst>
            </p:cNvPr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34">
            <a:extLst>
              <a:ext uri="{FF2B5EF4-FFF2-40B4-BE49-F238E27FC236}">
                <a16:creationId xmlns="" xmlns:a16="http://schemas.microsoft.com/office/drawing/2014/main" id="{557AAE29-8554-943A-F4C2-0FE574F12907}"/>
              </a:ext>
            </a:extLst>
          </p:cNvPr>
          <p:cNvSpPr txBox="1"/>
          <p:nvPr/>
        </p:nvSpPr>
        <p:spPr>
          <a:xfrm>
            <a:off x="1367140" y="737089"/>
            <a:ext cx="2285697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  <a:r>
              <a:rPr sz="1200" spc="13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экономического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инвестиций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Самарской</a:t>
            </a:r>
            <a:r>
              <a:rPr sz="1200" spc="10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ject 51">
            <a:extLst>
              <a:ext uri="{FF2B5EF4-FFF2-40B4-BE49-F238E27FC236}">
                <a16:creationId xmlns="" xmlns:a16="http://schemas.microsoft.com/office/drawing/2014/main" id="{F1B5EF97-3A59-FD47-003D-9FC05246A362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8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BD8904C9-1468-2D43-6B20-F4A2177E4883}"/>
              </a:ext>
            </a:extLst>
          </p:cNvPr>
          <p:cNvSpPr/>
          <p:nvPr/>
        </p:nvSpPr>
        <p:spPr>
          <a:xfrm flipV="1">
            <a:off x="589502" y="6510213"/>
            <a:ext cx="11157997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433725" y="1935213"/>
            <a:ext cx="2285697" cy="398186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12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2" descr="Логотип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7" y="1828015"/>
            <a:ext cx="648946" cy="61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440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8D26F01-0C54-1185-C3F5-2B2010C74F8B}"/>
              </a:ext>
            </a:extLst>
          </p:cNvPr>
          <p:cNvSpPr/>
          <p:nvPr/>
        </p:nvSpPr>
        <p:spPr>
          <a:xfrm>
            <a:off x="6455378" y="1318423"/>
            <a:ext cx="5472529" cy="5126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7071BD5E-CED0-D914-0BE1-69B97D9703F5}"/>
              </a:ext>
            </a:extLst>
          </p:cNvPr>
          <p:cNvSpPr/>
          <p:nvPr/>
        </p:nvSpPr>
        <p:spPr>
          <a:xfrm>
            <a:off x="7343698" y="3176046"/>
            <a:ext cx="4221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 Волге осуществляются грузовые перевозки насыпными судами для перевозки зерна, строительных материалов, песка, щебня.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A9F54CD7-16EE-6827-7F28-A5E7FF7E2D50}"/>
              </a:ext>
            </a:extLst>
          </p:cNvPr>
          <p:cNvSpPr/>
          <p:nvPr/>
        </p:nvSpPr>
        <p:spPr>
          <a:xfrm>
            <a:off x="7343698" y="2033470"/>
            <a:ext cx="46324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Район находится на пересечении важных автомобильных и железнодорожных транспортных потоков, связывающих среднее Поволжье с Уралом, Сибирью, Москвой, Югом России.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FE84ADFC-AF6B-3E92-81A4-237FF5B19471}"/>
              </a:ext>
            </a:extLst>
          </p:cNvPr>
          <p:cNvSpPr/>
          <p:nvPr/>
        </p:nvSpPr>
        <p:spPr>
          <a:xfrm>
            <a:off x="6559590" y="5039736"/>
            <a:ext cx="4691665" cy="1379617"/>
          </a:xfrm>
          <a:prstGeom prst="roundRect">
            <a:avLst/>
          </a:prstGeom>
          <a:ln w="158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="" xmlns:a16="http://schemas.microsoft.com/office/drawing/2014/main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ТРАНСПОРТНАЯ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ИНФРАСТРУКТУРА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9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Группа 71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3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5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6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7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8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0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1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2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3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4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5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6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7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8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89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0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2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3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4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5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6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7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8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0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1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4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" name="Picture 2" descr="Логотип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29" y="1298920"/>
            <a:ext cx="5884510" cy="5146061"/>
          </a:xfrm>
          <a:prstGeom prst="rect">
            <a:avLst/>
          </a:prstGeom>
        </p:spPr>
      </p:pic>
      <p:sp>
        <p:nvSpPr>
          <p:cNvPr id="46" name="Прямоугольник 45"/>
          <p:cNvSpPr/>
          <p:nvPr/>
        </p:nvSpPr>
        <p:spPr>
          <a:xfrm>
            <a:off x="7401636" y="5109018"/>
            <a:ext cx="24069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железная дорога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7401636" y="5336706"/>
            <a:ext cx="40362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автомобильные дороги общего пользования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401636" y="5578908"/>
            <a:ext cx="38521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проч. автомобильные дороги с покрытием 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7401636" y="5821110"/>
            <a:ext cx="40252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проч. автомобильные дороги без покрытия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401636" y="6063310"/>
            <a:ext cx="40252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мосты и путепроводы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343698" y="4103180"/>
            <a:ext cx="45842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Проходят два газопровода регионального значения: УПН "Покровская" - УПСВ "Горбатовская"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 газопровод от УПСВ "Карагайская". 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4427D34F-BDBB-E455-48C2-3ED5E7265D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406" y="5103950"/>
            <a:ext cx="680561" cy="30363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FF636AD9-54CF-C40B-8E2D-FCD834F45E2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718" y="5346930"/>
            <a:ext cx="671937" cy="26247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AFA5F49A-6312-7EA4-763A-C6F48D35120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406" y="5604808"/>
            <a:ext cx="680560" cy="25521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92062A90-C8C1-7EE6-57BB-9529F31D905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104" y="5836290"/>
            <a:ext cx="699364" cy="19669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28217547-DEAF-0D3F-F87D-83076FA2AE7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111" y="6006946"/>
            <a:ext cx="683150" cy="347175"/>
          </a:xfrm>
          <a:prstGeom prst="rect">
            <a:avLst/>
          </a:prstGeom>
        </p:spPr>
      </p:pic>
      <p:graphicFrame>
        <p:nvGraphicFramePr>
          <p:cNvPr id="26" name="Объект 25">
            <a:extLst>
              <a:ext uri="{FF2B5EF4-FFF2-40B4-BE49-F238E27FC236}">
                <a16:creationId xmlns="" xmlns:a16="http://schemas.microsoft.com/office/drawing/2014/main" id="{C5E6DEBD-B39D-DAF8-4842-282BFCC505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4089057"/>
              </p:ext>
            </p:extLst>
          </p:nvPr>
        </p:nvGraphicFramePr>
        <p:xfrm>
          <a:off x="6002338" y="3381375"/>
          <a:ext cx="185737" cy="9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" r:id="rId23" imgW="185760" imgH="94320" progId="">
                  <p:embed/>
                </p:oleObj>
              </mc:Choice>
              <mc:Fallback>
                <p:oleObj r:id="rId23" imgW="185760" imgH="943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002338" y="3381375"/>
                        <a:ext cx="185737" cy="93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D3D14127-CF3D-76D6-9D7C-46256877BE12}"/>
              </a:ext>
            </a:extLst>
          </p:cNvPr>
          <p:cNvSpPr/>
          <p:nvPr/>
        </p:nvSpPr>
        <p:spPr>
          <a:xfrm>
            <a:off x="7343698" y="1422924"/>
            <a:ext cx="4985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Является крупным железнодорожным узлом.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B90018C4-BBF5-C577-F228-042BB5A56CCD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80" y="2167923"/>
            <a:ext cx="670394" cy="670394"/>
          </a:xfrm>
          <a:prstGeom prst="rect">
            <a:avLst/>
          </a:prstGeom>
        </p:spPr>
      </p:pic>
      <p:pic>
        <p:nvPicPr>
          <p:cNvPr id="2049" name="Рисунок 2048">
            <a:extLst>
              <a:ext uri="{FF2B5EF4-FFF2-40B4-BE49-F238E27FC236}">
                <a16:creationId xmlns="" xmlns:a16="http://schemas.microsoft.com/office/drawing/2014/main" id="{76638658-38AF-505D-70D6-4EBFCEA73A0C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58" y="3206194"/>
            <a:ext cx="605374" cy="605374"/>
          </a:xfrm>
          <a:prstGeom prst="rect">
            <a:avLst/>
          </a:prstGeom>
        </p:spPr>
      </p:pic>
      <p:pic>
        <p:nvPicPr>
          <p:cNvPr id="2054" name="Рисунок 2053">
            <a:extLst>
              <a:ext uri="{FF2B5EF4-FFF2-40B4-BE49-F238E27FC236}">
                <a16:creationId xmlns="" xmlns:a16="http://schemas.microsoft.com/office/drawing/2014/main" id="{1949429F-DABF-F2D4-A308-D1455E61B30B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496" y="4156174"/>
            <a:ext cx="569151" cy="569151"/>
          </a:xfrm>
          <a:prstGeom prst="rect">
            <a:avLst/>
          </a:prstGeom>
        </p:spPr>
      </p:pic>
      <p:pic>
        <p:nvPicPr>
          <p:cNvPr id="2060" name="Рисунок 2059">
            <a:extLst>
              <a:ext uri="{FF2B5EF4-FFF2-40B4-BE49-F238E27FC236}">
                <a16:creationId xmlns="" xmlns:a16="http://schemas.microsoft.com/office/drawing/2014/main" id="{2812302E-3BC9-1FB8-6A03-6D60C4EC963C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816" y="1409627"/>
            <a:ext cx="456343" cy="45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8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: скругленные углы 27">
            <a:extLst>
              <a:ext uri="{FF2B5EF4-FFF2-40B4-BE49-F238E27FC236}">
                <a16:creationId xmlns="" xmlns:a16="http://schemas.microsoft.com/office/drawing/2014/main" id="{FBD8D62A-2053-4A7A-A3C9-4A4235D59807}"/>
              </a:ext>
            </a:extLst>
          </p:cNvPr>
          <p:cNvSpPr/>
          <p:nvPr/>
        </p:nvSpPr>
        <p:spPr>
          <a:xfrm>
            <a:off x="292693" y="1451614"/>
            <a:ext cx="7630723" cy="2707263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5CA6EDF7-47DA-781F-28C2-B88DD2CCBF0D}"/>
              </a:ext>
            </a:extLst>
          </p:cNvPr>
          <p:cNvSpPr/>
          <p:nvPr/>
        </p:nvSpPr>
        <p:spPr>
          <a:xfrm>
            <a:off x="6267451" y="4572282"/>
            <a:ext cx="5621857" cy="1796472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DD0F90E7-038C-E107-A160-E405C23AB85E}"/>
              </a:ext>
            </a:extLst>
          </p:cNvPr>
          <p:cNvSpPr/>
          <p:nvPr/>
        </p:nvSpPr>
        <p:spPr>
          <a:xfrm>
            <a:off x="8279228" y="1442889"/>
            <a:ext cx="3561602" cy="2707263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73B3DEF4-CB4D-2E0B-46FB-9AB342AE4F92}"/>
              </a:ext>
            </a:extLst>
          </p:cNvPr>
          <p:cNvSpPr/>
          <p:nvPr/>
        </p:nvSpPr>
        <p:spPr>
          <a:xfrm>
            <a:off x="294077" y="4572000"/>
            <a:ext cx="5630473" cy="1796472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="" xmlns:a16="http://schemas.microsoft.com/office/drawing/2014/main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ИНЖЕНЕРНАЯ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ИНФРАСТРУКТУРА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10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Группа 71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3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5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6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7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8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0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1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2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3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4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5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6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7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8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89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0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2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3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4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5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6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7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8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0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1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4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" name="Picture 2" descr="Логотип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1419838" y="2009899"/>
            <a:ext cx="3578022" cy="889987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4 650,7 тыс. м</a:t>
            </a:r>
            <a:r>
              <a:rPr lang="ru-RU" sz="2000" b="1" baseline="30000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год.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Водозаборные сооружения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мощность</a:t>
            </a:r>
          </a:p>
        </p:txBody>
      </p:sp>
      <p:sp>
        <p:nvSpPr>
          <p:cNvPr id="42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5188838" y="2009899"/>
            <a:ext cx="3115644" cy="889987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2 737,5 </a:t>
            </a:r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м</a:t>
            </a:r>
            <a:r>
              <a:rPr lang="ru-RU" sz="2000" b="1" baseline="30000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год.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Очистные сооружения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мощность</a:t>
            </a:r>
          </a:p>
        </p:txBody>
      </p:sp>
      <p:sp>
        <p:nvSpPr>
          <p:cNvPr id="43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9587896" y="2970591"/>
            <a:ext cx="2101754" cy="889987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</a:t>
            </a:r>
            <a:endParaRPr lang="ru-RU" sz="2000" b="1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Источника теплоснабжения</a:t>
            </a:r>
          </a:p>
        </p:txBody>
      </p:sp>
      <p:sp>
        <p:nvSpPr>
          <p:cNvPr id="44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294076" y="1441621"/>
            <a:ext cx="7630723" cy="511200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ВОДОСНАБЖЕНИЕ ВОДООТВЕДЕНИЕ</a:t>
            </a:r>
          </a:p>
        </p:txBody>
      </p:sp>
      <p:sp>
        <p:nvSpPr>
          <p:cNvPr id="45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8279229" y="1441622"/>
            <a:ext cx="3561602" cy="511200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ТЕПЛОСНАБЖЕНИЕ</a:t>
            </a:r>
          </a:p>
        </p:txBody>
      </p:sp>
      <p:sp>
        <p:nvSpPr>
          <p:cNvPr id="46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9587896" y="1970678"/>
            <a:ext cx="2765759" cy="889987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106,35 Гкал/час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Мощность источников теплоснабжения</a:t>
            </a:r>
          </a:p>
        </p:txBody>
      </p:sp>
      <p:sp>
        <p:nvSpPr>
          <p:cNvPr id="47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294077" y="4396153"/>
            <a:ext cx="5630473" cy="512392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ЭЛЕКТРОСНАБЖЕНИЕ</a:t>
            </a:r>
          </a:p>
        </p:txBody>
      </p:sp>
      <p:sp>
        <p:nvSpPr>
          <p:cNvPr id="48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6267452" y="4396153"/>
            <a:ext cx="5621857" cy="511200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ГАЗОСНАБЖЕНИЕ</a:t>
            </a:r>
          </a:p>
        </p:txBody>
      </p:sp>
      <p:sp>
        <p:nvSpPr>
          <p:cNvPr id="49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1220090" y="5007736"/>
            <a:ext cx="1712523" cy="889987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395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Источников электроснабжения</a:t>
            </a:r>
          </a:p>
        </p:txBody>
      </p:sp>
      <p:sp>
        <p:nvSpPr>
          <p:cNvPr id="51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3631076" y="4974442"/>
            <a:ext cx="2971114" cy="889987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до 1000 кВт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Мощность источников электроснабжения</a:t>
            </a:r>
          </a:p>
        </p:txBody>
      </p:sp>
      <p:sp>
        <p:nvSpPr>
          <p:cNvPr id="52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7215742" y="4996798"/>
            <a:ext cx="2245758" cy="889987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195</a:t>
            </a:r>
            <a:endParaRPr lang="ru-RU" sz="2000" b="1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Систем газораспределения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9276494" y="4907353"/>
            <a:ext cx="2797302" cy="1320874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Газификация населенных пунктов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м.р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. Безенчукский 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к 2031 г.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(согласно программы газификации СО)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759828" y="3034933"/>
            <a:ext cx="69634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планах строительство водозабора Юго-Восточный мощностью 8000 </a:t>
            </a:r>
            <a:r>
              <a:rPr lang="ru-RU" sz="1200" dirty="0"/>
              <a:t>м</a:t>
            </a:r>
            <a:r>
              <a:rPr lang="ru-RU" sz="1200" baseline="30000" dirty="0"/>
              <a:t>3</a:t>
            </a:r>
            <a:r>
              <a:rPr lang="ru-RU" sz="1200" dirty="0"/>
              <a:t>сут.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реконструкция водозабора Восточный мощностью 9307 м</a:t>
            </a:r>
            <a:r>
              <a:rPr lang="ru-RU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сут. 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2B528B9-C2A1-CAAC-46E5-26D075A384C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92" y="5155635"/>
            <a:ext cx="689585" cy="68958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A6625A12-50C8-F59B-E9F4-090DBB42C75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010" y="5207163"/>
            <a:ext cx="682171" cy="68217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CBD7C6C4-39F6-05BF-4803-4C5A162C7FD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219" y="3006041"/>
            <a:ext cx="912877" cy="91287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C734BEE4-D99D-E2A1-9499-D46A9435C402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847" y="2169261"/>
            <a:ext cx="804531" cy="80453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2C345981-1782-C615-4BD3-77FB2AED07E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00" y="2135740"/>
            <a:ext cx="764147" cy="76414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1F23A747-8EA5-4B61-5413-496DD7C63A5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182" y="2197119"/>
            <a:ext cx="641389" cy="641389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B98309E4-CB25-0A33-F62A-8B6EB9737B60}"/>
              </a:ext>
            </a:extLst>
          </p:cNvPr>
          <p:cNvSpPr/>
          <p:nvPr/>
        </p:nvSpPr>
        <p:spPr>
          <a:xfrm>
            <a:off x="752118" y="3575039"/>
            <a:ext cx="69634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Ведутся работы по проектированию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 реконструкции канализационных очистных сооружений пгт. Безенчук мощностью 6600 м</a:t>
            </a:r>
            <a:r>
              <a:rPr lang="ru-RU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сут. 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="" xmlns:a16="http://schemas.microsoft.com/office/drawing/2014/main" id="{68A8D2E3-4242-7D52-7C5E-B5004588C01F}"/>
              </a:ext>
            </a:extLst>
          </p:cNvPr>
          <p:cNvSpPr/>
          <p:nvPr/>
        </p:nvSpPr>
        <p:spPr>
          <a:xfrm>
            <a:off x="648505" y="3221816"/>
            <a:ext cx="87898" cy="8789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="" xmlns:a16="http://schemas.microsoft.com/office/drawing/2014/main" id="{E6721AEF-4995-F4E6-48B6-D06A1D7FB896}"/>
              </a:ext>
            </a:extLst>
          </p:cNvPr>
          <p:cNvSpPr/>
          <p:nvPr/>
        </p:nvSpPr>
        <p:spPr>
          <a:xfrm>
            <a:off x="648505" y="3761922"/>
            <a:ext cx="87898" cy="8789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591B1CC1-248E-BD4E-B4AB-EC2CE176BAB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953" y="5110097"/>
            <a:ext cx="783918" cy="783918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773EF9B0-81E6-1CA8-39DE-3F1AA78803B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383" y="5172685"/>
            <a:ext cx="707717" cy="70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539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7BB6FBE6-64AA-CC79-D81B-E19241144022}"/>
              </a:ext>
            </a:extLst>
          </p:cNvPr>
          <p:cNvSpPr/>
          <p:nvPr/>
        </p:nvSpPr>
        <p:spPr>
          <a:xfrm>
            <a:off x="6824208" y="1313460"/>
            <a:ext cx="5148005" cy="5223173"/>
          </a:xfrm>
          <a:prstGeom prst="rect">
            <a:avLst/>
          </a:prstGeom>
          <a:solidFill>
            <a:srgbClr val="185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11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="" xmlns:a16="http://schemas.microsoft.com/office/drawing/2014/main" id="{7F9B3E67-1735-1AFB-69EF-3F1C99766DF1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715581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ЗЕМЕЛЬНЫЕ УЧАСТКИ, ПРЕДЛАГАЕМЫЕ В ЦЕЛЯХ</a:t>
            </a:r>
            <a:b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ИНВЕСТИЦИОННОЙ ДЕЯТЕЛЬНОСТИ</a:t>
            </a:r>
            <a:endParaRPr lang="ru-RU" sz="20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4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6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7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8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0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1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2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3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4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5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6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7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8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9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90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2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3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4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5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6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7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8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0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1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2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5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3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Picture 2" descr="Логотип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7979119" y="1519817"/>
            <a:ext cx="945910" cy="4591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0,59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</a:p>
        </p:txBody>
      </p:sp>
      <p:sp>
        <p:nvSpPr>
          <p:cNvPr id="43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7966371" y="3041018"/>
            <a:ext cx="846310" cy="4591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4,53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</a:p>
        </p:txBody>
      </p:sp>
      <p:sp>
        <p:nvSpPr>
          <p:cNvPr id="44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9136057" y="2092823"/>
            <a:ext cx="2567845" cy="52065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63:12:1402011:339   </a:t>
            </a:r>
            <a:r>
              <a:rPr lang="ru-RU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Безенчукский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район, </a:t>
            </a:r>
            <a:r>
              <a:rPr lang="ru-RU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пгт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Безенчук</a:t>
            </a: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9101877" y="5892674"/>
            <a:ext cx="2580471" cy="520655"/>
          </a:xfrm>
          <a:prstGeom prst="rect">
            <a:avLst/>
          </a:prstGeom>
          <a:noFill/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63:12:0605002:5</a:t>
            </a:r>
          </a:p>
          <a:p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Безенчукский район,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 Купино</a:t>
            </a: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9197407" y="2928911"/>
            <a:ext cx="2774806" cy="52065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63:12:0402006:296</a:t>
            </a:r>
            <a:endParaRPr lang="ru-RU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Безенчукский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район,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 Екатериновка</a:t>
            </a: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1AA20377-06B5-898A-602A-968A034C5363}"/>
              </a:ext>
            </a:extLst>
          </p:cNvPr>
          <p:cNvGrpSpPr/>
          <p:nvPr/>
        </p:nvGrpSpPr>
        <p:grpSpPr>
          <a:xfrm>
            <a:off x="7261648" y="1380328"/>
            <a:ext cx="645310" cy="598589"/>
            <a:chOff x="7297739" y="1380328"/>
            <a:chExt cx="645310" cy="598589"/>
          </a:xfrm>
        </p:grpSpPr>
        <p:pic>
          <p:nvPicPr>
            <p:cNvPr id="6" name="Рисунок 5">
              <a:extLst>
                <a:ext uri="{FF2B5EF4-FFF2-40B4-BE49-F238E27FC236}">
                  <a16:creationId xmlns="" xmlns:a16="http://schemas.microsoft.com/office/drawing/2014/main" id="{046AE70D-41A0-4C78-6971-61396435E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297739" y="1380328"/>
              <a:ext cx="611325" cy="59858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7A0EDEE8-E898-FA5A-4CC7-E4FC36EDA2E5}"/>
                </a:ext>
              </a:extLst>
            </p:cNvPr>
            <p:cNvSpPr txBox="1"/>
            <p:nvPr/>
          </p:nvSpPr>
          <p:spPr>
            <a:xfrm>
              <a:off x="7309519" y="1448791"/>
              <a:ext cx="633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rgbClr val="1852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М²</a:t>
              </a:r>
            </a:p>
          </p:txBody>
        </p:sp>
      </p:grpSp>
      <p:sp>
        <p:nvSpPr>
          <p:cNvPr id="10" name="object 40">
            <a:extLst>
              <a:ext uri="{FF2B5EF4-FFF2-40B4-BE49-F238E27FC236}">
                <a16:creationId xmlns="" xmlns:a16="http://schemas.microsoft.com/office/drawing/2014/main" id="{72999B9E-2182-25AD-363B-1400C843EC95}"/>
              </a:ext>
            </a:extLst>
          </p:cNvPr>
          <p:cNvSpPr txBox="1"/>
          <p:nvPr/>
        </p:nvSpPr>
        <p:spPr>
          <a:xfrm>
            <a:off x="9205447" y="1443964"/>
            <a:ext cx="2567454" cy="52065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63:12:1402011:6</a:t>
            </a:r>
          </a:p>
          <a:p>
            <a:r>
              <a:rPr lang="ru-RU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Безенчукский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район, </a:t>
            </a:r>
            <a:r>
              <a:rPr lang="ru-RU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пгт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Безенчук,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C761E975-3446-62B8-F814-BF3EB827C34F}"/>
              </a:ext>
            </a:extLst>
          </p:cNvPr>
          <p:cNvCxnSpPr>
            <a:cxnSpLocks/>
          </p:cNvCxnSpPr>
          <p:nvPr/>
        </p:nvCxnSpPr>
        <p:spPr>
          <a:xfrm>
            <a:off x="8952117" y="1477455"/>
            <a:ext cx="0" cy="5438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ject 40">
            <a:extLst>
              <a:ext uri="{FF2B5EF4-FFF2-40B4-BE49-F238E27FC236}">
                <a16:creationId xmlns="" xmlns:a16="http://schemas.microsoft.com/office/drawing/2014/main" id="{88FBFF80-2819-014F-DF2E-4E646CAB9B8F}"/>
              </a:ext>
            </a:extLst>
          </p:cNvPr>
          <p:cNvSpPr txBox="1"/>
          <p:nvPr/>
        </p:nvSpPr>
        <p:spPr>
          <a:xfrm>
            <a:off x="7979119" y="2278394"/>
            <a:ext cx="4859117" cy="4591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0,5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   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ED1C9DF8-41B5-EF45-F1E1-3E024AECE98B}"/>
              </a:ext>
            </a:extLst>
          </p:cNvPr>
          <p:cNvGrpSpPr/>
          <p:nvPr/>
        </p:nvGrpSpPr>
        <p:grpSpPr>
          <a:xfrm>
            <a:off x="7262003" y="2133048"/>
            <a:ext cx="692159" cy="598589"/>
            <a:chOff x="7323051" y="1561842"/>
            <a:chExt cx="692159" cy="598589"/>
          </a:xfrm>
        </p:grpSpPr>
        <p:pic>
          <p:nvPicPr>
            <p:cNvPr id="17" name="Рисунок 16">
              <a:extLst>
                <a:ext uri="{FF2B5EF4-FFF2-40B4-BE49-F238E27FC236}">
                  <a16:creationId xmlns="" xmlns:a16="http://schemas.microsoft.com/office/drawing/2014/main" id="{13E69F66-139A-4955-66E5-B6C7D0688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323051" y="1561842"/>
              <a:ext cx="611325" cy="59858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A6066F1B-BA02-1408-F23B-B92633F1FCEF}"/>
                </a:ext>
              </a:extLst>
            </p:cNvPr>
            <p:cNvSpPr txBox="1"/>
            <p:nvPr/>
          </p:nvSpPr>
          <p:spPr>
            <a:xfrm>
              <a:off x="7381680" y="1616608"/>
              <a:ext cx="633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rgbClr val="1852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М²</a:t>
              </a:r>
            </a:p>
          </p:txBody>
        </p:sp>
      </p:grp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EFB6959E-B693-2247-FE53-6EE9F1F781BC}"/>
              </a:ext>
            </a:extLst>
          </p:cNvPr>
          <p:cNvCxnSpPr>
            <a:cxnSpLocks/>
          </p:cNvCxnSpPr>
          <p:nvPr/>
        </p:nvCxnSpPr>
        <p:spPr>
          <a:xfrm>
            <a:off x="8964931" y="2173573"/>
            <a:ext cx="0" cy="5438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2844DE58-CA3E-82F2-C95B-27177C85D1DC}"/>
              </a:ext>
            </a:extLst>
          </p:cNvPr>
          <p:cNvGrpSpPr/>
          <p:nvPr/>
        </p:nvGrpSpPr>
        <p:grpSpPr>
          <a:xfrm>
            <a:off x="7274212" y="2901529"/>
            <a:ext cx="692159" cy="598589"/>
            <a:chOff x="7323051" y="1561842"/>
            <a:chExt cx="692159" cy="598589"/>
          </a:xfrm>
        </p:grpSpPr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D87424F3-2CD9-90D6-5DCB-F42425DAE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323051" y="1561842"/>
              <a:ext cx="611325" cy="59858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378D03FD-58C2-2CE4-F676-E73A8FBEB88D}"/>
                </a:ext>
              </a:extLst>
            </p:cNvPr>
            <p:cNvSpPr txBox="1"/>
            <p:nvPr/>
          </p:nvSpPr>
          <p:spPr>
            <a:xfrm>
              <a:off x="7381680" y="1616608"/>
              <a:ext cx="633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rgbClr val="1852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М²</a:t>
              </a:r>
            </a:p>
          </p:txBody>
        </p:sp>
      </p:grpSp>
      <p:cxnSp>
        <p:nvCxnSpPr>
          <p:cNvPr id="24" name="Прямая соединительная линия 23">
            <a:extLst>
              <a:ext uri="{FF2B5EF4-FFF2-40B4-BE49-F238E27FC236}">
                <a16:creationId xmlns="" xmlns:a16="http://schemas.microsoft.com/office/drawing/2014/main" id="{AF2AE691-99CC-DA09-1B94-ACD2D580E376}"/>
              </a:ext>
            </a:extLst>
          </p:cNvPr>
          <p:cNvCxnSpPr>
            <a:cxnSpLocks/>
          </p:cNvCxnSpPr>
          <p:nvPr/>
        </p:nvCxnSpPr>
        <p:spPr>
          <a:xfrm>
            <a:off x="8951178" y="2928911"/>
            <a:ext cx="0" cy="5438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bject 40">
            <a:extLst>
              <a:ext uri="{FF2B5EF4-FFF2-40B4-BE49-F238E27FC236}">
                <a16:creationId xmlns="" xmlns:a16="http://schemas.microsoft.com/office/drawing/2014/main" id="{FA2362DC-5A8B-92C3-6E21-62F65C72B25C}"/>
              </a:ext>
            </a:extLst>
          </p:cNvPr>
          <p:cNvSpPr txBox="1"/>
          <p:nvPr/>
        </p:nvSpPr>
        <p:spPr>
          <a:xfrm>
            <a:off x="7966370" y="3800022"/>
            <a:ext cx="846311" cy="459100"/>
          </a:xfrm>
          <a:prstGeom prst="rect">
            <a:avLst/>
          </a:prstGeom>
          <a:noFill/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9,09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="" xmlns:a16="http://schemas.microsoft.com/office/drawing/2014/main" id="{E1A8E403-E52A-EE72-7366-C5104DC5F9A7}"/>
              </a:ext>
            </a:extLst>
          </p:cNvPr>
          <p:cNvGrpSpPr/>
          <p:nvPr/>
        </p:nvGrpSpPr>
        <p:grpSpPr>
          <a:xfrm>
            <a:off x="7274212" y="3660533"/>
            <a:ext cx="692159" cy="598589"/>
            <a:chOff x="7323051" y="1561842"/>
            <a:chExt cx="692159" cy="598589"/>
          </a:xfrm>
        </p:grpSpPr>
        <p:pic>
          <p:nvPicPr>
            <p:cNvPr id="27" name="Рисунок 26">
              <a:extLst>
                <a:ext uri="{FF2B5EF4-FFF2-40B4-BE49-F238E27FC236}">
                  <a16:creationId xmlns="" xmlns:a16="http://schemas.microsoft.com/office/drawing/2014/main" id="{41586850-A341-C0C7-2B60-FDBFFE78C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323051" y="1561842"/>
              <a:ext cx="611325" cy="598589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6810BC0F-4FC8-DB38-6BF4-F961C88137E7}"/>
                </a:ext>
              </a:extLst>
            </p:cNvPr>
            <p:cNvSpPr txBox="1"/>
            <p:nvPr/>
          </p:nvSpPr>
          <p:spPr>
            <a:xfrm>
              <a:off x="7381680" y="1616608"/>
              <a:ext cx="633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rgbClr val="1852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М²</a:t>
              </a:r>
            </a:p>
          </p:txBody>
        </p:sp>
      </p:grpSp>
      <p:cxnSp>
        <p:nvCxnSpPr>
          <p:cNvPr id="30" name="Прямая соединительная линия 29">
            <a:extLst>
              <a:ext uri="{FF2B5EF4-FFF2-40B4-BE49-F238E27FC236}">
                <a16:creationId xmlns="" xmlns:a16="http://schemas.microsoft.com/office/drawing/2014/main" id="{5A5F142F-DF0C-C0B0-C673-3B65D4253F9A}"/>
              </a:ext>
            </a:extLst>
          </p:cNvPr>
          <p:cNvCxnSpPr>
            <a:cxnSpLocks/>
          </p:cNvCxnSpPr>
          <p:nvPr/>
        </p:nvCxnSpPr>
        <p:spPr>
          <a:xfrm>
            <a:off x="8940241" y="3687915"/>
            <a:ext cx="0" cy="5438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ject 40">
            <a:extLst>
              <a:ext uri="{FF2B5EF4-FFF2-40B4-BE49-F238E27FC236}">
                <a16:creationId xmlns="" xmlns:a16="http://schemas.microsoft.com/office/drawing/2014/main" id="{DDC790D2-811D-5EC2-5ADC-19F8485139C2}"/>
              </a:ext>
            </a:extLst>
          </p:cNvPr>
          <p:cNvSpPr txBox="1"/>
          <p:nvPr/>
        </p:nvSpPr>
        <p:spPr>
          <a:xfrm>
            <a:off x="7954162" y="5985881"/>
            <a:ext cx="970867" cy="4591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25,78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="" xmlns:a16="http://schemas.microsoft.com/office/drawing/2014/main" id="{9B7850DE-B8A6-EC3D-CA24-03EA8CBEB870}"/>
              </a:ext>
            </a:extLst>
          </p:cNvPr>
          <p:cNvCxnSpPr>
            <a:cxnSpLocks/>
          </p:cNvCxnSpPr>
          <p:nvPr/>
        </p:nvCxnSpPr>
        <p:spPr>
          <a:xfrm>
            <a:off x="8925029" y="4493487"/>
            <a:ext cx="0" cy="5438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Группа 33">
            <a:extLst>
              <a:ext uri="{FF2B5EF4-FFF2-40B4-BE49-F238E27FC236}">
                <a16:creationId xmlns="" xmlns:a16="http://schemas.microsoft.com/office/drawing/2014/main" id="{F0A90CAB-57F8-EB35-C41C-5892C8B224E6}"/>
              </a:ext>
            </a:extLst>
          </p:cNvPr>
          <p:cNvGrpSpPr/>
          <p:nvPr/>
        </p:nvGrpSpPr>
        <p:grpSpPr>
          <a:xfrm>
            <a:off x="7250523" y="4428376"/>
            <a:ext cx="692159" cy="598589"/>
            <a:chOff x="7323051" y="1561842"/>
            <a:chExt cx="692159" cy="598589"/>
          </a:xfrm>
        </p:grpSpPr>
        <p:pic>
          <p:nvPicPr>
            <p:cNvPr id="35" name="Рисунок 34">
              <a:extLst>
                <a:ext uri="{FF2B5EF4-FFF2-40B4-BE49-F238E27FC236}">
                  <a16:creationId xmlns="" xmlns:a16="http://schemas.microsoft.com/office/drawing/2014/main" id="{FB91C500-E7FD-D91E-5DCB-FCDA7FE72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323051" y="1561842"/>
              <a:ext cx="611325" cy="598589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D9A5F9F7-C845-703D-DE12-36B14F37C4F7}"/>
                </a:ext>
              </a:extLst>
            </p:cNvPr>
            <p:cNvSpPr txBox="1"/>
            <p:nvPr/>
          </p:nvSpPr>
          <p:spPr>
            <a:xfrm>
              <a:off x="7381680" y="1616608"/>
              <a:ext cx="633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rgbClr val="1852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М²</a:t>
              </a:r>
            </a:p>
          </p:txBody>
        </p:sp>
      </p:grp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8254988E-812C-C360-D6C4-54C76DE3DA1B}"/>
              </a:ext>
            </a:extLst>
          </p:cNvPr>
          <p:cNvSpPr/>
          <p:nvPr/>
        </p:nvSpPr>
        <p:spPr>
          <a:xfrm>
            <a:off x="9094932" y="1654387"/>
            <a:ext cx="72446" cy="724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15C53FD8-80E1-9B08-3D16-A5030E8292DF}"/>
              </a:ext>
            </a:extLst>
          </p:cNvPr>
          <p:cNvSpPr/>
          <p:nvPr/>
        </p:nvSpPr>
        <p:spPr>
          <a:xfrm>
            <a:off x="9099834" y="2286271"/>
            <a:ext cx="72446" cy="724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E1EA04FB-03E3-721B-85CD-1D65A15A29DD}"/>
              </a:ext>
            </a:extLst>
          </p:cNvPr>
          <p:cNvSpPr/>
          <p:nvPr/>
        </p:nvSpPr>
        <p:spPr>
          <a:xfrm>
            <a:off x="9101154" y="3150904"/>
            <a:ext cx="72446" cy="724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F4F8A3C2-E237-6F45-FDAE-62FD98CD0A23}"/>
              </a:ext>
            </a:extLst>
          </p:cNvPr>
          <p:cNvSpPr/>
          <p:nvPr/>
        </p:nvSpPr>
        <p:spPr>
          <a:xfrm>
            <a:off x="9086209" y="3903973"/>
            <a:ext cx="72446" cy="724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="" xmlns:a16="http://schemas.microsoft.com/office/drawing/2014/main" id="{43ACC13D-571E-894F-D454-465004693DAE}"/>
              </a:ext>
            </a:extLst>
          </p:cNvPr>
          <p:cNvSpPr/>
          <p:nvPr/>
        </p:nvSpPr>
        <p:spPr>
          <a:xfrm>
            <a:off x="9095058" y="4735314"/>
            <a:ext cx="72446" cy="724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 descr="C:\Users\SovetkinaYV\Desktop\2026-06-11_10-49-33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74" y="1281042"/>
            <a:ext cx="6330383" cy="522917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9181803" y="3738385"/>
            <a:ext cx="2790409" cy="520655"/>
          </a:xfrm>
          <a:prstGeom prst="rect">
            <a:avLst/>
          </a:prstGeom>
          <a:noFill/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63:12:0403002:243            </a:t>
            </a:r>
            <a:r>
              <a:rPr lang="ru-RU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Безенчукский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район,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 Екатериновка</a:t>
            </a: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2" name="Группа 111">
            <a:extLst>
              <a:ext uri="{FF2B5EF4-FFF2-40B4-BE49-F238E27FC236}">
                <a16:creationId xmlns="" xmlns:a16="http://schemas.microsoft.com/office/drawing/2014/main" id="{F0A90CAB-57F8-EB35-C41C-5892C8B224E6}"/>
              </a:ext>
            </a:extLst>
          </p:cNvPr>
          <p:cNvGrpSpPr/>
          <p:nvPr/>
        </p:nvGrpSpPr>
        <p:grpSpPr>
          <a:xfrm>
            <a:off x="7250133" y="5118155"/>
            <a:ext cx="692159" cy="598589"/>
            <a:chOff x="7323051" y="1561842"/>
            <a:chExt cx="692159" cy="598589"/>
          </a:xfrm>
        </p:grpSpPr>
        <p:pic>
          <p:nvPicPr>
            <p:cNvPr id="113" name="Рисунок 112">
              <a:extLst>
                <a:ext uri="{FF2B5EF4-FFF2-40B4-BE49-F238E27FC236}">
                  <a16:creationId xmlns="" xmlns:a16="http://schemas.microsoft.com/office/drawing/2014/main" id="{FB91C500-E7FD-D91E-5DCB-FCDA7FE72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323051" y="1561842"/>
              <a:ext cx="611325" cy="598589"/>
            </a:xfrm>
            <a:prstGeom prst="rect">
              <a:avLst/>
            </a:prstGeom>
          </p:spPr>
        </p:pic>
        <p:sp>
          <p:nvSpPr>
            <p:cNvPr id="114" name="TextBox 113">
              <a:extLst>
                <a:ext uri="{FF2B5EF4-FFF2-40B4-BE49-F238E27FC236}">
                  <a16:creationId xmlns="" xmlns:a16="http://schemas.microsoft.com/office/drawing/2014/main" id="{D9A5F9F7-C845-703D-DE12-36B14F37C4F7}"/>
                </a:ext>
              </a:extLst>
            </p:cNvPr>
            <p:cNvSpPr txBox="1"/>
            <p:nvPr/>
          </p:nvSpPr>
          <p:spPr>
            <a:xfrm>
              <a:off x="7381680" y="1616608"/>
              <a:ext cx="633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rgbClr val="1852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М²</a:t>
              </a:r>
            </a:p>
          </p:txBody>
        </p:sp>
      </p:grpSp>
      <p:grpSp>
        <p:nvGrpSpPr>
          <p:cNvPr id="115" name="Группа 114">
            <a:extLst>
              <a:ext uri="{FF2B5EF4-FFF2-40B4-BE49-F238E27FC236}">
                <a16:creationId xmlns="" xmlns:a16="http://schemas.microsoft.com/office/drawing/2014/main" id="{F0A90CAB-57F8-EB35-C41C-5892C8B224E6}"/>
              </a:ext>
            </a:extLst>
          </p:cNvPr>
          <p:cNvGrpSpPr/>
          <p:nvPr/>
        </p:nvGrpSpPr>
        <p:grpSpPr>
          <a:xfrm>
            <a:off x="7262003" y="5837908"/>
            <a:ext cx="692159" cy="598589"/>
            <a:chOff x="7323051" y="1561842"/>
            <a:chExt cx="692159" cy="598589"/>
          </a:xfrm>
        </p:grpSpPr>
        <p:pic>
          <p:nvPicPr>
            <p:cNvPr id="116" name="Рисунок 115">
              <a:extLst>
                <a:ext uri="{FF2B5EF4-FFF2-40B4-BE49-F238E27FC236}">
                  <a16:creationId xmlns="" xmlns:a16="http://schemas.microsoft.com/office/drawing/2014/main" id="{FB91C500-E7FD-D91E-5DCB-FCDA7FE72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323051" y="1561842"/>
              <a:ext cx="611325" cy="598589"/>
            </a:xfrm>
            <a:prstGeom prst="rect">
              <a:avLst/>
            </a:prstGeom>
          </p:spPr>
        </p:pic>
        <p:sp>
          <p:nvSpPr>
            <p:cNvPr id="117" name="TextBox 116">
              <a:extLst>
                <a:ext uri="{FF2B5EF4-FFF2-40B4-BE49-F238E27FC236}">
                  <a16:creationId xmlns="" xmlns:a16="http://schemas.microsoft.com/office/drawing/2014/main" id="{D9A5F9F7-C845-703D-DE12-36B14F37C4F7}"/>
                </a:ext>
              </a:extLst>
            </p:cNvPr>
            <p:cNvSpPr txBox="1"/>
            <p:nvPr/>
          </p:nvSpPr>
          <p:spPr>
            <a:xfrm>
              <a:off x="7381680" y="1616608"/>
              <a:ext cx="633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rgbClr val="1852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М²</a:t>
              </a:r>
            </a:p>
          </p:txBody>
        </p:sp>
      </p:grpSp>
      <p:cxnSp>
        <p:nvCxnSpPr>
          <p:cNvPr id="118" name="Прямая соединительная линия 117">
            <a:extLst>
              <a:ext uri="{FF2B5EF4-FFF2-40B4-BE49-F238E27FC236}">
                <a16:creationId xmlns="" xmlns:a16="http://schemas.microsoft.com/office/drawing/2014/main" id="{9B7850DE-B8A6-EC3D-CA24-03EA8CBEB870}"/>
              </a:ext>
            </a:extLst>
          </p:cNvPr>
          <p:cNvCxnSpPr>
            <a:cxnSpLocks/>
          </p:cNvCxnSpPr>
          <p:nvPr/>
        </p:nvCxnSpPr>
        <p:spPr>
          <a:xfrm>
            <a:off x="8925029" y="5145537"/>
            <a:ext cx="0" cy="5438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>
            <a:extLst>
              <a:ext uri="{FF2B5EF4-FFF2-40B4-BE49-F238E27FC236}">
                <a16:creationId xmlns="" xmlns:a16="http://schemas.microsoft.com/office/drawing/2014/main" id="{9B7850DE-B8A6-EC3D-CA24-03EA8CBEB870}"/>
              </a:ext>
            </a:extLst>
          </p:cNvPr>
          <p:cNvCxnSpPr>
            <a:cxnSpLocks/>
          </p:cNvCxnSpPr>
          <p:nvPr/>
        </p:nvCxnSpPr>
        <p:spPr>
          <a:xfrm>
            <a:off x="8925029" y="5865290"/>
            <a:ext cx="0" cy="5438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9160516" y="4569119"/>
            <a:ext cx="2811696" cy="520655"/>
          </a:xfrm>
          <a:prstGeom prst="rect">
            <a:avLst/>
          </a:prstGeom>
          <a:noFill/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63:12:0403004:1</a:t>
            </a:r>
            <a:endParaRPr lang="ru-RU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Безенчукский район,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 Екатериновка</a:t>
            </a: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9164681" y="5196160"/>
            <a:ext cx="2807532" cy="520655"/>
          </a:xfrm>
          <a:prstGeom prst="rect">
            <a:avLst/>
          </a:prstGeom>
          <a:noFill/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63:12:0402006:327</a:t>
            </a:r>
            <a:endParaRPr lang="ru-RU" sz="1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Безенчукский район,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 Екатериновка</a:t>
            </a: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Овал 121">
            <a:extLst>
              <a:ext uri="{FF2B5EF4-FFF2-40B4-BE49-F238E27FC236}">
                <a16:creationId xmlns="" xmlns:a16="http://schemas.microsoft.com/office/drawing/2014/main" id="{43ACC13D-571E-894F-D454-465004693DAE}"/>
              </a:ext>
            </a:extLst>
          </p:cNvPr>
          <p:cNvSpPr/>
          <p:nvPr/>
        </p:nvSpPr>
        <p:spPr>
          <a:xfrm>
            <a:off x="9067800" y="5340679"/>
            <a:ext cx="72446" cy="724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Овал 122">
            <a:extLst>
              <a:ext uri="{FF2B5EF4-FFF2-40B4-BE49-F238E27FC236}">
                <a16:creationId xmlns="" xmlns:a16="http://schemas.microsoft.com/office/drawing/2014/main" id="{43ACC13D-571E-894F-D454-465004693DAE}"/>
              </a:ext>
            </a:extLst>
          </p:cNvPr>
          <p:cNvSpPr/>
          <p:nvPr/>
        </p:nvSpPr>
        <p:spPr>
          <a:xfrm>
            <a:off x="9092235" y="6064755"/>
            <a:ext cx="72446" cy="724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7885537" y="4569119"/>
            <a:ext cx="977213" cy="4591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377,9 га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8016440" y="5233040"/>
            <a:ext cx="846310" cy="4591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0,7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</a:p>
        </p:txBody>
      </p:sp>
    </p:spTree>
    <p:extLst>
      <p:ext uri="{BB962C8B-B14F-4D97-AF65-F5344CB8AC3E}">
        <p14:creationId xmlns:p14="http://schemas.microsoft.com/office/powerpoint/2010/main" val="405363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7BB6FBE6-64AA-CC79-D81B-E19241144022}"/>
              </a:ext>
            </a:extLst>
          </p:cNvPr>
          <p:cNvSpPr/>
          <p:nvPr/>
        </p:nvSpPr>
        <p:spPr>
          <a:xfrm>
            <a:off x="7035799" y="1281042"/>
            <a:ext cx="4853509" cy="5223173"/>
          </a:xfrm>
          <a:prstGeom prst="rect">
            <a:avLst/>
          </a:prstGeom>
          <a:solidFill>
            <a:srgbClr val="185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12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="" xmlns:a16="http://schemas.microsoft.com/office/drawing/2014/main" id="{7F9B3E67-1735-1AFB-69EF-3F1C99766DF1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715581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ЗЕМЕЛЬНЫЕ УЧАСТКИ, ПРЕДЛАГАЕМЫЕ В ЦЕЛЯХ</a:t>
            </a:r>
            <a:b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ИНВЕСТИЦИОННОЙ ДЕЯТЕЛЬНОСТИ</a:t>
            </a:r>
            <a:endParaRPr lang="ru-RU" sz="20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4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6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7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8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0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1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2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3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4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5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6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7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8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9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90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2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3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4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5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6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7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8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0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1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2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5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3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Picture 2" descr="Логотип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75" y="1448791"/>
            <a:ext cx="6589093" cy="460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7999550" y="1631586"/>
            <a:ext cx="945910" cy="4591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1,39 га</a:t>
            </a:r>
          </a:p>
        </p:txBody>
      </p:sp>
      <p:sp>
        <p:nvSpPr>
          <p:cNvPr id="43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7999550" y="3458366"/>
            <a:ext cx="846310" cy="4591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44,0 га</a:t>
            </a:r>
          </a:p>
        </p:txBody>
      </p:sp>
      <p:sp>
        <p:nvSpPr>
          <p:cNvPr id="44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9205447" y="2364736"/>
            <a:ext cx="2567845" cy="52065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63:12:0809002:119</a:t>
            </a:r>
          </a:p>
          <a:p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Безенчукский район,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 Прибой</a:t>
            </a: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9205447" y="4176740"/>
            <a:ext cx="2580471" cy="520655"/>
          </a:xfrm>
          <a:prstGeom prst="rect">
            <a:avLst/>
          </a:prstGeom>
          <a:noFill/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63:12:0809002:233   </a:t>
            </a:r>
            <a:r>
              <a:rPr lang="ru-RU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Безенчукский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район,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 Прибой</a:t>
            </a: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9205448" y="5089408"/>
            <a:ext cx="2683860" cy="52065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63:12:0809002:234      </a:t>
            </a:r>
            <a:r>
              <a:rPr lang="ru-RU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Безенчукский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район,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 Прибой</a:t>
            </a: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1AA20377-06B5-898A-602A-968A034C5363}"/>
              </a:ext>
            </a:extLst>
          </p:cNvPr>
          <p:cNvGrpSpPr/>
          <p:nvPr/>
        </p:nvGrpSpPr>
        <p:grpSpPr>
          <a:xfrm>
            <a:off x="7286960" y="1561842"/>
            <a:ext cx="692159" cy="598589"/>
            <a:chOff x="7323051" y="1561842"/>
            <a:chExt cx="692159" cy="598589"/>
          </a:xfrm>
        </p:grpSpPr>
        <p:pic>
          <p:nvPicPr>
            <p:cNvPr id="6" name="Рисунок 5">
              <a:extLst>
                <a:ext uri="{FF2B5EF4-FFF2-40B4-BE49-F238E27FC236}">
                  <a16:creationId xmlns="" xmlns:a16="http://schemas.microsoft.com/office/drawing/2014/main" id="{046AE70D-41A0-4C78-6971-61396435E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323051" y="1561842"/>
              <a:ext cx="611325" cy="59858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7A0EDEE8-E898-FA5A-4CC7-E4FC36EDA2E5}"/>
                </a:ext>
              </a:extLst>
            </p:cNvPr>
            <p:cNvSpPr txBox="1"/>
            <p:nvPr/>
          </p:nvSpPr>
          <p:spPr>
            <a:xfrm>
              <a:off x="7381680" y="1616608"/>
              <a:ext cx="633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rgbClr val="1852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М²</a:t>
              </a:r>
            </a:p>
          </p:txBody>
        </p:sp>
      </p:grpSp>
      <p:sp>
        <p:nvSpPr>
          <p:cNvPr id="10" name="object 40">
            <a:extLst>
              <a:ext uri="{FF2B5EF4-FFF2-40B4-BE49-F238E27FC236}">
                <a16:creationId xmlns="" xmlns:a16="http://schemas.microsoft.com/office/drawing/2014/main" id="{72999B9E-2182-25AD-363B-1400C843EC95}"/>
              </a:ext>
            </a:extLst>
          </p:cNvPr>
          <p:cNvSpPr txBox="1"/>
          <p:nvPr/>
        </p:nvSpPr>
        <p:spPr>
          <a:xfrm>
            <a:off x="9205447" y="1443964"/>
            <a:ext cx="2567454" cy="52065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63:12:080902:124</a:t>
            </a:r>
          </a:p>
          <a:p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Безенчукский район,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 Прибой</a:t>
            </a: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C761E975-3446-62B8-F814-BF3EB827C34F}"/>
              </a:ext>
            </a:extLst>
          </p:cNvPr>
          <p:cNvCxnSpPr>
            <a:cxnSpLocks/>
          </p:cNvCxnSpPr>
          <p:nvPr/>
        </p:nvCxnSpPr>
        <p:spPr>
          <a:xfrm>
            <a:off x="8964931" y="1589225"/>
            <a:ext cx="0" cy="5438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ject 40">
            <a:extLst>
              <a:ext uri="{FF2B5EF4-FFF2-40B4-BE49-F238E27FC236}">
                <a16:creationId xmlns="" xmlns:a16="http://schemas.microsoft.com/office/drawing/2014/main" id="{88FBFF80-2819-014F-DF2E-4E646CAB9B8F}"/>
              </a:ext>
            </a:extLst>
          </p:cNvPr>
          <p:cNvSpPr txBox="1"/>
          <p:nvPr/>
        </p:nvSpPr>
        <p:spPr>
          <a:xfrm>
            <a:off x="7999550" y="2544976"/>
            <a:ext cx="4859117" cy="4591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15,0 га   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ED1C9DF8-41B5-EF45-F1E1-3E024AECE98B}"/>
              </a:ext>
            </a:extLst>
          </p:cNvPr>
          <p:cNvGrpSpPr/>
          <p:nvPr/>
        </p:nvGrpSpPr>
        <p:grpSpPr>
          <a:xfrm>
            <a:off x="7286960" y="2475232"/>
            <a:ext cx="692159" cy="598589"/>
            <a:chOff x="7323051" y="1561842"/>
            <a:chExt cx="692159" cy="598589"/>
          </a:xfrm>
        </p:grpSpPr>
        <p:pic>
          <p:nvPicPr>
            <p:cNvPr id="17" name="Рисунок 16">
              <a:extLst>
                <a:ext uri="{FF2B5EF4-FFF2-40B4-BE49-F238E27FC236}">
                  <a16:creationId xmlns="" xmlns:a16="http://schemas.microsoft.com/office/drawing/2014/main" id="{13E69F66-139A-4955-66E5-B6C7D0688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323051" y="1561842"/>
              <a:ext cx="611325" cy="59858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A6066F1B-BA02-1408-F23B-B92633F1FCEF}"/>
                </a:ext>
              </a:extLst>
            </p:cNvPr>
            <p:cNvSpPr txBox="1"/>
            <p:nvPr/>
          </p:nvSpPr>
          <p:spPr>
            <a:xfrm>
              <a:off x="7381680" y="1616608"/>
              <a:ext cx="633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rgbClr val="1852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М²</a:t>
              </a:r>
            </a:p>
          </p:txBody>
        </p:sp>
      </p:grp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EFB6959E-B693-2247-FE53-6EE9F1F781BC}"/>
              </a:ext>
            </a:extLst>
          </p:cNvPr>
          <p:cNvCxnSpPr>
            <a:cxnSpLocks/>
          </p:cNvCxnSpPr>
          <p:nvPr/>
        </p:nvCxnSpPr>
        <p:spPr>
          <a:xfrm>
            <a:off x="8964931" y="2502615"/>
            <a:ext cx="0" cy="5438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ject 40">
            <a:extLst>
              <a:ext uri="{FF2B5EF4-FFF2-40B4-BE49-F238E27FC236}">
                <a16:creationId xmlns="" xmlns:a16="http://schemas.microsoft.com/office/drawing/2014/main" id="{898B4D19-EBF0-33D1-53AD-CF00C451CE13}"/>
              </a:ext>
            </a:extLst>
          </p:cNvPr>
          <p:cNvSpPr txBox="1"/>
          <p:nvPr/>
        </p:nvSpPr>
        <p:spPr>
          <a:xfrm>
            <a:off x="9205447" y="3253289"/>
            <a:ext cx="2567845" cy="52065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63:12:0809002:171</a:t>
            </a:r>
          </a:p>
          <a:p>
            <a:r>
              <a:rPr lang="ru-RU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Безенчукский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район, СП Прибой</a:t>
            </a: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2844DE58-CA3E-82F2-C95B-27177C85D1DC}"/>
              </a:ext>
            </a:extLst>
          </p:cNvPr>
          <p:cNvGrpSpPr/>
          <p:nvPr/>
        </p:nvGrpSpPr>
        <p:grpSpPr>
          <a:xfrm>
            <a:off x="7286960" y="3388622"/>
            <a:ext cx="692159" cy="598589"/>
            <a:chOff x="7323051" y="1561842"/>
            <a:chExt cx="692159" cy="598589"/>
          </a:xfrm>
        </p:grpSpPr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D87424F3-2CD9-90D6-5DCB-F42425DAE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323051" y="1561842"/>
              <a:ext cx="611325" cy="59858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378D03FD-58C2-2CE4-F676-E73A8FBEB88D}"/>
                </a:ext>
              </a:extLst>
            </p:cNvPr>
            <p:cNvSpPr txBox="1"/>
            <p:nvPr/>
          </p:nvSpPr>
          <p:spPr>
            <a:xfrm>
              <a:off x="7381680" y="1616608"/>
              <a:ext cx="633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rgbClr val="1852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М²</a:t>
              </a:r>
            </a:p>
          </p:txBody>
        </p:sp>
      </p:grpSp>
      <p:cxnSp>
        <p:nvCxnSpPr>
          <p:cNvPr id="24" name="Прямая соединительная линия 23">
            <a:extLst>
              <a:ext uri="{FF2B5EF4-FFF2-40B4-BE49-F238E27FC236}">
                <a16:creationId xmlns="" xmlns:a16="http://schemas.microsoft.com/office/drawing/2014/main" id="{AF2AE691-99CC-DA09-1B94-ACD2D580E376}"/>
              </a:ext>
            </a:extLst>
          </p:cNvPr>
          <p:cNvCxnSpPr>
            <a:cxnSpLocks/>
          </p:cNvCxnSpPr>
          <p:nvPr/>
        </p:nvCxnSpPr>
        <p:spPr>
          <a:xfrm>
            <a:off x="8964931" y="3416005"/>
            <a:ext cx="0" cy="5438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bject 40">
            <a:extLst>
              <a:ext uri="{FF2B5EF4-FFF2-40B4-BE49-F238E27FC236}">
                <a16:creationId xmlns="" xmlns:a16="http://schemas.microsoft.com/office/drawing/2014/main" id="{FA2362DC-5A8B-92C3-6E21-62F65C72B25C}"/>
              </a:ext>
            </a:extLst>
          </p:cNvPr>
          <p:cNvSpPr txBox="1"/>
          <p:nvPr/>
        </p:nvSpPr>
        <p:spPr>
          <a:xfrm>
            <a:off x="7999550" y="4371756"/>
            <a:ext cx="846311" cy="459100"/>
          </a:xfrm>
          <a:prstGeom prst="rect">
            <a:avLst/>
          </a:prstGeom>
          <a:noFill/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18,4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="" xmlns:a16="http://schemas.microsoft.com/office/drawing/2014/main" id="{E1A8E403-E52A-EE72-7366-C5104DC5F9A7}"/>
              </a:ext>
            </a:extLst>
          </p:cNvPr>
          <p:cNvGrpSpPr/>
          <p:nvPr/>
        </p:nvGrpSpPr>
        <p:grpSpPr>
          <a:xfrm>
            <a:off x="7286960" y="4302012"/>
            <a:ext cx="692159" cy="598589"/>
            <a:chOff x="7323051" y="1561842"/>
            <a:chExt cx="692159" cy="598589"/>
          </a:xfrm>
        </p:grpSpPr>
        <p:pic>
          <p:nvPicPr>
            <p:cNvPr id="27" name="Рисунок 26">
              <a:extLst>
                <a:ext uri="{FF2B5EF4-FFF2-40B4-BE49-F238E27FC236}">
                  <a16:creationId xmlns="" xmlns:a16="http://schemas.microsoft.com/office/drawing/2014/main" id="{41586850-A341-C0C7-2B60-FDBFFE78C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323051" y="1561842"/>
              <a:ext cx="611325" cy="598589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6810BC0F-4FC8-DB38-6BF4-F961C88137E7}"/>
                </a:ext>
              </a:extLst>
            </p:cNvPr>
            <p:cNvSpPr txBox="1"/>
            <p:nvPr/>
          </p:nvSpPr>
          <p:spPr>
            <a:xfrm>
              <a:off x="7381680" y="1616608"/>
              <a:ext cx="633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rgbClr val="1852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М²</a:t>
              </a:r>
            </a:p>
          </p:txBody>
        </p:sp>
      </p:grpSp>
      <p:cxnSp>
        <p:nvCxnSpPr>
          <p:cNvPr id="30" name="Прямая соединительная линия 29">
            <a:extLst>
              <a:ext uri="{FF2B5EF4-FFF2-40B4-BE49-F238E27FC236}">
                <a16:creationId xmlns="" xmlns:a16="http://schemas.microsoft.com/office/drawing/2014/main" id="{5A5F142F-DF0C-C0B0-C673-3B65D4253F9A}"/>
              </a:ext>
            </a:extLst>
          </p:cNvPr>
          <p:cNvCxnSpPr>
            <a:cxnSpLocks/>
          </p:cNvCxnSpPr>
          <p:nvPr/>
        </p:nvCxnSpPr>
        <p:spPr>
          <a:xfrm>
            <a:off x="8964931" y="4329395"/>
            <a:ext cx="0" cy="5438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ject 40">
            <a:extLst>
              <a:ext uri="{FF2B5EF4-FFF2-40B4-BE49-F238E27FC236}">
                <a16:creationId xmlns="" xmlns:a16="http://schemas.microsoft.com/office/drawing/2014/main" id="{DDC790D2-811D-5EC2-5ADC-19F8485139C2}"/>
              </a:ext>
            </a:extLst>
          </p:cNvPr>
          <p:cNvSpPr txBox="1"/>
          <p:nvPr/>
        </p:nvSpPr>
        <p:spPr>
          <a:xfrm>
            <a:off x="7886405" y="5210653"/>
            <a:ext cx="1059055" cy="4591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190,9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="" xmlns:a16="http://schemas.microsoft.com/office/drawing/2014/main" id="{9B7850DE-B8A6-EC3D-CA24-03EA8CBEB870}"/>
              </a:ext>
            </a:extLst>
          </p:cNvPr>
          <p:cNvCxnSpPr>
            <a:cxnSpLocks/>
          </p:cNvCxnSpPr>
          <p:nvPr/>
        </p:nvCxnSpPr>
        <p:spPr>
          <a:xfrm>
            <a:off x="8964931" y="5125930"/>
            <a:ext cx="0" cy="5438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Группа 33">
            <a:extLst>
              <a:ext uri="{FF2B5EF4-FFF2-40B4-BE49-F238E27FC236}">
                <a16:creationId xmlns="" xmlns:a16="http://schemas.microsoft.com/office/drawing/2014/main" id="{F0A90CAB-57F8-EB35-C41C-5892C8B224E6}"/>
              </a:ext>
            </a:extLst>
          </p:cNvPr>
          <p:cNvGrpSpPr/>
          <p:nvPr/>
        </p:nvGrpSpPr>
        <p:grpSpPr>
          <a:xfrm>
            <a:off x="7275080" y="5071164"/>
            <a:ext cx="692159" cy="598589"/>
            <a:chOff x="7323051" y="1561842"/>
            <a:chExt cx="692159" cy="598589"/>
          </a:xfrm>
        </p:grpSpPr>
        <p:pic>
          <p:nvPicPr>
            <p:cNvPr id="35" name="Рисунок 34">
              <a:extLst>
                <a:ext uri="{FF2B5EF4-FFF2-40B4-BE49-F238E27FC236}">
                  <a16:creationId xmlns="" xmlns:a16="http://schemas.microsoft.com/office/drawing/2014/main" id="{FB91C500-E7FD-D91E-5DCB-FCDA7FE72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323051" y="1561842"/>
              <a:ext cx="611325" cy="598589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D9A5F9F7-C845-703D-DE12-36B14F37C4F7}"/>
                </a:ext>
              </a:extLst>
            </p:cNvPr>
            <p:cNvSpPr txBox="1"/>
            <p:nvPr/>
          </p:nvSpPr>
          <p:spPr>
            <a:xfrm>
              <a:off x="7381680" y="1616608"/>
              <a:ext cx="633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rgbClr val="1852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М²</a:t>
              </a:r>
            </a:p>
          </p:txBody>
        </p:sp>
      </p:grp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8254988E-812C-C360-D6C4-54C76DE3DA1B}"/>
              </a:ext>
            </a:extLst>
          </p:cNvPr>
          <p:cNvSpPr/>
          <p:nvPr/>
        </p:nvSpPr>
        <p:spPr>
          <a:xfrm>
            <a:off x="9221628" y="1654387"/>
            <a:ext cx="72446" cy="724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15C53FD8-80E1-9B08-3D16-A5030E8292DF}"/>
              </a:ext>
            </a:extLst>
          </p:cNvPr>
          <p:cNvSpPr/>
          <p:nvPr/>
        </p:nvSpPr>
        <p:spPr>
          <a:xfrm>
            <a:off x="9221628" y="2574831"/>
            <a:ext cx="72446" cy="724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E1EA04FB-03E3-721B-85CD-1D65A15A29DD}"/>
              </a:ext>
            </a:extLst>
          </p:cNvPr>
          <p:cNvSpPr/>
          <p:nvPr/>
        </p:nvSpPr>
        <p:spPr>
          <a:xfrm>
            <a:off x="9221628" y="3463372"/>
            <a:ext cx="72446" cy="724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F4F8A3C2-E237-6F45-FDAE-62FD98CD0A23}"/>
              </a:ext>
            </a:extLst>
          </p:cNvPr>
          <p:cNvSpPr/>
          <p:nvPr/>
        </p:nvSpPr>
        <p:spPr>
          <a:xfrm>
            <a:off x="9221628" y="4376886"/>
            <a:ext cx="72446" cy="724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="" xmlns:a16="http://schemas.microsoft.com/office/drawing/2014/main" id="{43ACC13D-571E-894F-D454-465004693DAE}"/>
              </a:ext>
            </a:extLst>
          </p:cNvPr>
          <p:cNvSpPr/>
          <p:nvPr/>
        </p:nvSpPr>
        <p:spPr>
          <a:xfrm>
            <a:off x="9221628" y="5298013"/>
            <a:ext cx="72446" cy="724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C:\Users\SovetkinaYV\Desktop\2026-06-11_10-50-15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76" y="1281043"/>
            <a:ext cx="6589092" cy="525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5" name="Группа 104">
            <a:extLst>
              <a:ext uri="{FF2B5EF4-FFF2-40B4-BE49-F238E27FC236}">
                <a16:creationId xmlns="" xmlns:a16="http://schemas.microsoft.com/office/drawing/2014/main" id="{F0A90CAB-57F8-EB35-C41C-5892C8B224E6}"/>
              </a:ext>
            </a:extLst>
          </p:cNvPr>
          <p:cNvGrpSpPr/>
          <p:nvPr/>
        </p:nvGrpSpPr>
        <p:grpSpPr>
          <a:xfrm>
            <a:off x="7308606" y="5846392"/>
            <a:ext cx="692159" cy="598589"/>
            <a:chOff x="7323051" y="1561842"/>
            <a:chExt cx="692159" cy="598589"/>
          </a:xfrm>
        </p:grpSpPr>
        <p:pic>
          <p:nvPicPr>
            <p:cNvPr id="106" name="Рисунок 105">
              <a:extLst>
                <a:ext uri="{FF2B5EF4-FFF2-40B4-BE49-F238E27FC236}">
                  <a16:creationId xmlns="" xmlns:a16="http://schemas.microsoft.com/office/drawing/2014/main" id="{FB91C500-E7FD-D91E-5DCB-FCDA7FE72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323051" y="1561842"/>
              <a:ext cx="611325" cy="598589"/>
            </a:xfrm>
            <a:prstGeom prst="rect">
              <a:avLst/>
            </a:prstGeom>
          </p:spPr>
        </p:pic>
        <p:sp>
          <p:nvSpPr>
            <p:cNvPr id="107" name="TextBox 106">
              <a:extLst>
                <a:ext uri="{FF2B5EF4-FFF2-40B4-BE49-F238E27FC236}">
                  <a16:creationId xmlns="" xmlns:a16="http://schemas.microsoft.com/office/drawing/2014/main" id="{D9A5F9F7-C845-703D-DE12-36B14F37C4F7}"/>
                </a:ext>
              </a:extLst>
            </p:cNvPr>
            <p:cNvSpPr txBox="1"/>
            <p:nvPr/>
          </p:nvSpPr>
          <p:spPr>
            <a:xfrm>
              <a:off x="7381680" y="1616608"/>
              <a:ext cx="633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solidFill>
                    <a:srgbClr val="1852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М²</a:t>
              </a:r>
            </a:p>
          </p:txBody>
        </p:sp>
      </p:grpSp>
      <p:sp>
        <p:nvSpPr>
          <p:cNvPr id="108" name="object 40">
            <a:extLst>
              <a:ext uri="{FF2B5EF4-FFF2-40B4-BE49-F238E27FC236}">
                <a16:creationId xmlns="" xmlns:a16="http://schemas.microsoft.com/office/drawing/2014/main" id="{DDC790D2-811D-5EC2-5ADC-19F8485139C2}"/>
              </a:ext>
            </a:extLst>
          </p:cNvPr>
          <p:cNvSpPr txBox="1"/>
          <p:nvPr/>
        </p:nvSpPr>
        <p:spPr>
          <a:xfrm>
            <a:off x="8043105" y="5924153"/>
            <a:ext cx="858799" cy="4591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0,18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</a:p>
        </p:txBody>
      </p:sp>
      <p:cxnSp>
        <p:nvCxnSpPr>
          <p:cNvPr id="109" name="Прямая соединительная линия 108">
            <a:extLst>
              <a:ext uri="{FF2B5EF4-FFF2-40B4-BE49-F238E27FC236}">
                <a16:creationId xmlns="" xmlns:a16="http://schemas.microsoft.com/office/drawing/2014/main" id="{9B7850DE-B8A6-EC3D-CA24-03EA8CBEB870}"/>
              </a:ext>
            </a:extLst>
          </p:cNvPr>
          <p:cNvCxnSpPr>
            <a:cxnSpLocks/>
          </p:cNvCxnSpPr>
          <p:nvPr/>
        </p:nvCxnSpPr>
        <p:spPr>
          <a:xfrm>
            <a:off x="8962013" y="5873774"/>
            <a:ext cx="0" cy="5438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object 40">
            <a:extLst>
              <a:ext uri="{FF2B5EF4-FFF2-40B4-BE49-F238E27FC236}">
                <a16:creationId xmlns="" xmlns:a16="http://schemas.microsoft.com/office/drawing/2014/main" id="{BD4D63EC-9B18-9476-5882-E990C5DDE085}"/>
              </a:ext>
            </a:extLst>
          </p:cNvPr>
          <p:cNvSpPr txBox="1"/>
          <p:nvPr/>
        </p:nvSpPr>
        <p:spPr>
          <a:xfrm>
            <a:off x="9163959" y="5842168"/>
            <a:ext cx="2580471" cy="520655"/>
          </a:xfrm>
          <a:prstGeom prst="rect">
            <a:avLst/>
          </a:prstGeom>
          <a:noFill/>
        </p:spPr>
        <p:txBody>
          <a:bodyPr vert="horz" wrap="square" lIns="0" tIns="149860" rIns="0" bIns="0" rtlCol="0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63:12:0806001:104     </a:t>
            </a:r>
            <a:r>
              <a:rPr lang="ru-RU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Безенчукский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район,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 Прибой</a:t>
            </a: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Овал 110">
            <a:extLst>
              <a:ext uri="{FF2B5EF4-FFF2-40B4-BE49-F238E27FC236}">
                <a16:creationId xmlns="" xmlns:a16="http://schemas.microsoft.com/office/drawing/2014/main" id="{43ACC13D-571E-894F-D454-465004693DAE}"/>
              </a:ext>
            </a:extLst>
          </p:cNvPr>
          <p:cNvSpPr/>
          <p:nvPr/>
        </p:nvSpPr>
        <p:spPr>
          <a:xfrm>
            <a:off x="9228000" y="6038453"/>
            <a:ext cx="72446" cy="724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57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088E0DA-52D3-1B3B-EF12-8491B73E7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7D534FA6-02E5-A910-7EC5-95EEA7B97C4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4B06B659-059F-E8BE-BB21-AD4BBE0EC046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93E6F7FF-A71C-3DB2-1484-C5E060E86C07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13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="" xmlns:a16="http://schemas.microsoft.com/office/drawing/2014/main" id="{CBEAD536-6C75-57BE-90C5-5559DE9FF3E7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65402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ИМУЩЕСТВЕННЫЕ КОМПЛЕКСЫ, ПРЕДЛАГАЕМЫЕ</a:t>
            </a:r>
            <a:b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ЦЕЛЯХ РАЗВИТИЯ ИНВЕСТИЦИОННОЙ ДЕЯТЕЛЬНОСТИ</a:t>
            </a:r>
            <a:endParaRPr lang="ru-RU" sz="1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="" xmlns:a16="http://schemas.microsoft.com/office/drawing/2014/main" id="{528BF704-A808-5D83-EB2E-A22625C26A2A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4" name="object 6">
              <a:extLst>
                <a:ext uri="{FF2B5EF4-FFF2-40B4-BE49-F238E27FC236}">
                  <a16:creationId xmlns="" xmlns:a16="http://schemas.microsoft.com/office/drawing/2014/main" id="{ED1ADEA4-D01A-9B97-3962-6AFDCA7847C0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6" name="object 7">
                <a:extLst>
                  <a:ext uri="{FF2B5EF4-FFF2-40B4-BE49-F238E27FC236}">
                    <a16:creationId xmlns="" xmlns:a16="http://schemas.microsoft.com/office/drawing/2014/main" id="{EF9BF3B3-97E4-7AB7-7A88-4B9057EA6001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7" name="object 8">
                <a:extLst>
                  <a:ext uri="{FF2B5EF4-FFF2-40B4-BE49-F238E27FC236}">
                    <a16:creationId xmlns="" xmlns:a16="http://schemas.microsoft.com/office/drawing/2014/main" id="{E6E1AAAB-C1C9-EF1B-F665-A77609F1A72F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8" name="object 9">
                <a:extLst>
                  <a:ext uri="{FF2B5EF4-FFF2-40B4-BE49-F238E27FC236}">
                    <a16:creationId xmlns="" xmlns:a16="http://schemas.microsoft.com/office/drawing/2014/main" id="{10B532D2-FFEF-5539-DC99-B5C4AD8ADAC6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0">
                <a:extLst>
                  <a:ext uri="{FF2B5EF4-FFF2-40B4-BE49-F238E27FC236}">
                    <a16:creationId xmlns="" xmlns:a16="http://schemas.microsoft.com/office/drawing/2014/main" id="{ECC1568C-6EB2-C09C-3549-E7B46636E6B3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0" name="object 11">
                <a:extLst>
                  <a:ext uri="{FF2B5EF4-FFF2-40B4-BE49-F238E27FC236}">
                    <a16:creationId xmlns="" xmlns:a16="http://schemas.microsoft.com/office/drawing/2014/main" id="{9ACC02B6-7DFA-10E5-31C8-93C65E61FCAB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1" name="object 12">
                <a:extLst>
                  <a:ext uri="{FF2B5EF4-FFF2-40B4-BE49-F238E27FC236}">
                    <a16:creationId xmlns="" xmlns:a16="http://schemas.microsoft.com/office/drawing/2014/main" id="{283C11F8-D40D-84E1-2364-8247902D3E8D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2" name="object 13">
                <a:extLst>
                  <a:ext uri="{FF2B5EF4-FFF2-40B4-BE49-F238E27FC236}">
                    <a16:creationId xmlns="" xmlns:a16="http://schemas.microsoft.com/office/drawing/2014/main" id="{1F9BF89D-C868-CC84-23AA-D4FDEDBCDA06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3" name="object 14">
                <a:extLst>
                  <a:ext uri="{FF2B5EF4-FFF2-40B4-BE49-F238E27FC236}">
                    <a16:creationId xmlns="" xmlns:a16="http://schemas.microsoft.com/office/drawing/2014/main" id="{BDDF820C-DF2A-4305-4EE1-007937561C05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4" name="object 15">
                <a:extLst>
                  <a:ext uri="{FF2B5EF4-FFF2-40B4-BE49-F238E27FC236}">
                    <a16:creationId xmlns="" xmlns:a16="http://schemas.microsoft.com/office/drawing/2014/main" id="{5815ED45-94CD-C9E7-5B94-8B860AA50D30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5" name="object 16">
                <a:extLst>
                  <a:ext uri="{FF2B5EF4-FFF2-40B4-BE49-F238E27FC236}">
                    <a16:creationId xmlns="" xmlns:a16="http://schemas.microsoft.com/office/drawing/2014/main" id="{2844B0D1-7D37-93DD-CF92-C3C78524C731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6" name="object 17">
                <a:extLst>
                  <a:ext uri="{FF2B5EF4-FFF2-40B4-BE49-F238E27FC236}">
                    <a16:creationId xmlns="" xmlns:a16="http://schemas.microsoft.com/office/drawing/2014/main" id="{858CB896-034F-91D3-BEE6-7E2D66BFD303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7" name="object 18">
                <a:extLst>
                  <a:ext uri="{FF2B5EF4-FFF2-40B4-BE49-F238E27FC236}">
                    <a16:creationId xmlns="" xmlns:a16="http://schemas.microsoft.com/office/drawing/2014/main" id="{2BC4023D-BC8E-A1F3-1131-BC7A419D05B1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8" name="object 19">
                <a:extLst>
                  <a:ext uri="{FF2B5EF4-FFF2-40B4-BE49-F238E27FC236}">
                    <a16:creationId xmlns="" xmlns:a16="http://schemas.microsoft.com/office/drawing/2014/main" id="{9CC13A09-1679-19CA-D163-3E7D916B63E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9" name="object 20">
                <a:extLst>
                  <a:ext uri="{FF2B5EF4-FFF2-40B4-BE49-F238E27FC236}">
                    <a16:creationId xmlns="" xmlns:a16="http://schemas.microsoft.com/office/drawing/2014/main" id="{3FD156A1-DAD4-79B4-C154-6C0F2519413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90" name="object 21">
                <a:extLst>
                  <a:ext uri="{FF2B5EF4-FFF2-40B4-BE49-F238E27FC236}">
                    <a16:creationId xmlns="" xmlns:a16="http://schemas.microsoft.com/office/drawing/2014/main" id="{DE19B116-2D24-45AF-CAA1-4E1D422E65D6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2">
                <a:extLst>
                  <a:ext uri="{FF2B5EF4-FFF2-40B4-BE49-F238E27FC236}">
                    <a16:creationId xmlns="" xmlns:a16="http://schemas.microsoft.com/office/drawing/2014/main" id="{A26EC4AC-93B8-6BE3-6780-B7D0CC3D149C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2" name="object 23">
                <a:extLst>
                  <a:ext uri="{FF2B5EF4-FFF2-40B4-BE49-F238E27FC236}">
                    <a16:creationId xmlns="" xmlns:a16="http://schemas.microsoft.com/office/drawing/2014/main" id="{5A597CE6-A73B-74FD-2232-9B669F81EC31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3" name="object 24">
                <a:extLst>
                  <a:ext uri="{FF2B5EF4-FFF2-40B4-BE49-F238E27FC236}">
                    <a16:creationId xmlns="" xmlns:a16="http://schemas.microsoft.com/office/drawing/2014/main" id="{C0534269-C984-2D67-93F6-8DAC86F6DE88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4" name="object 25">
                <a:extLst>
                  <a:ext uri="{FF2B5EF4-FFF2-40B4-BE49-F238E27FC236}">
                    <a16:creationId xmlns="" xmlns:a16="http://schemas.microsoft.com/office/drawing/2014/main" id="{EB21A062-C99B-4E75-CD85-B722F95770D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5" name="object 26">
                <a:extLst>
                  <a:ext uri="{FF2B5EF4-FFF2-40B4-BE49-F238E27FC236}">
                    <a16:creationId xmlns="" xmlns:a16="http://schemas.microsoft.com/office/drawing/2014/main" id="{22AB92F5-40A8-BC89-8FF3-3E6986E8DA08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6" name="object 27">
                <a:extLst>
                  <a:ext uri="{FF2B5EF4-FFF2-40B4-BE49-F238E27FC236}">
                    <a16:creationId xmlns="" xmlns:a16="http://schemas.microsoft.com/office/drawing/2014/main" id="{B262FC2F-D8C6-4308-7EE5-E22E1D6F58DF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7" name="object 28">
                <a:extLst>
                  <a:ext uri="{FF2B5EF4-FFF2-40B4-BE49-F238E27FC236}">
                    <a16:creationId xmlns="" xmlns:a16="http://schemas.microsoft.com/office/drawing/2014/main" id="{744DC967-0410-8881-0D37-E9989920F5B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8" name="object 29">
                <a:extLst>
                  <a:ext uri="{FF2B5EF4-FFF2-40B4-BE49-F238E27FC236}">
                    <a16:creationId xmlns="" xmlns:a16="http://schemas.microsoft.com/office/drawing/2014/main" id="{91B4F938-DAEB-71EE-7571-AF7391095EE9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0">
                <a:extLst>
                  <a:ext uri="{FF2B5EF4-FFF2-40B4-BE49-F238E27FC236}">
                    <a16:creationId xmlns="" xmlns:a16="http://schemas.microsoft.com/office/drawing/2014/main" id="{26785732-F38C-C39A-42C7-04DE62CFB637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0" name="object 31">
                <a:extLst>
                  <a:ext uri="{FF2B5EF4-FFF2-40B4-BE49-F238E27FC236}">
                    <a16:creationId xmlns="" xmlns:a16="http://schemas.microsoft.com/office/drawing/2014/main" id="{76A6DD44-102A-B92A-D190-6D8AFC4F752A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1" name="object 32">
                <a:extLst>
                  <a:ext uri="{FF2B5EF4-FFF2-40B4-BE49-F238E27FC236}">
                    <a16:creationId xmlns="" xmlns:a16="http://schemas.microsoft.com/office/drawing/2014/main" id="{EF606217-DC06-3B53-2746-C25667E94FB2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2" name="object 33">
                <a:extLst>
                  <a:ext uri="{FF2B5EF4-FFF2-40B4-BE49-F238E27FC236}">
                    <a16:creationId xmlns="" xmlns:a16="http://schemas.microsoft.com/office/drawing/2014/main" id="{CA7FE22B-DE64-377D-433F-B677D33214E5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5" name="object 34">
              <a:extLst>
                <a:ext uri="{FF2B5EF4-FFF2-40B4-BE49-F238E27FC236}">
                  <a16:creationId xmlns="" xmlns:a16="http://schemas.microsoft.com/office/drawing/2014/main" id="{A7451E22-5790-E8BE-4EDF-57AE1F4C3AE8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3" name="object 34">
            <a:extLst>
              <a:ext uri="{FF2B5EF4-FFF2-40B4-BE49-F238E27FC236}">
                <a16:creationId xmlns="" xmlns:a16="http://schemas.microsoft.com/office/drawing/2014/main" id="{62DCBEC1-DF12-A28E-084C-B8FD3539BE42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Picture 2" descr="Логотип">
            <a:extLst>
              <a:ext uri="{FF2B5EF4-FFF2-40B4-BE49-F238E27FC236}">
                <a16:creationId xmlns="" xmlns:a16="http://schemas.microsoft.com/office/drawing/2014/main" id="{6293B626-6441-EA2A-54F0-F3702F5B5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868A3C50-9D46-900F-72CE-585983B40A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66329"/>
              </p:ext>
            </p:extLst>
          </p:nvPr>
        </p:nvGraphicFramePr>
        <p:xfrm>
          <a:off x="331674" y="1885480"/>
          <a:ext cx="11538231" cy="48371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841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165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437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190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9549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60428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75062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42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Адрес (местонахождение),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кадастровый номер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52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Наименование объекта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Целевое назначение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1852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Площадь (кв.м.)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Условия аренды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1852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Статус подключения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инженерным сетям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4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Самарская обл., Безенчукский р-он, севернее  </a:t>
                      </a:r>
                      <a:r>
                        <a:rPr lang="ru-RU" sz="1000" b="1" dirty="0" err="1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с.Васильевка</a:t>
                      </a:r>
                      <a:endParaRPr lang="ru-RU" sz="1000" b="1" dirty="0" smtClean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63:12:1503002:48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земельный участок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для сельскохозяйственного производства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113521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 rowSpan="1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Субъекты МСП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1-й год-40% размера арендной платы,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2-й год -60%,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3-й год- 80%,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4-й и далее-100%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имеется возможность подключения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6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i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Самарская обл., </a:t>
                      </a:r>
                      <a:r>
                        <a:rPr lang="ru-RU" sz="1000" b="1" i="0" dirty="0" err="1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пгт</a:t>
                      </a:r>
                      <a:r>
                        <a:rPr lang="ru-RU" sz="1000" b="1" i="0" dirty="0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Безенчук, </a:t>
                      </a:r>
                      <a:r>
                        <a:rPr lang="ru-RU" sz="1000" i="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ул.Луговцева</a:t>
                      </a:r>
                      <a:r>
                        <a:rPr lang="ru-RU" sz="1000" i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54 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i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63:12:14020004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00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помещение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для размещения объекта торговли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32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185292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имеется подключения к </a:t>
                      </a:r>
                      <a:r>
                        <a:rPr lang="ru-RU" sz="1000" b="1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электро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тепло, водо-снабжению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</a:tr>
              <a:tr h="2611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AFABA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i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Самарская обл., </a:t>
                      </a:r>
                      <a:r>
                        <a:rPr lang="ru-RU" sz="1000" b="1" i="0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пгт</a:t>
                      </a:r>
                      <a:r>
                        <a:rPr lang="ru-RU" sz="1000" b="1" i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Безенчук, </a:t>
                      </a:r>
                      <a:r>
                        <a:rPr lang="ru-RU" sz="1000" i="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ул.Советская</a:t>
                      </a:r>
                      <a:r>
                        <a:rPr lang="ru-RU" sz="1000" i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д.101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i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63:12:1401035:196</a:t>
                      </a: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помещение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FABA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для размещения объекта торговли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43,2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342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4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185292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имеется подключения к </a:t>
                      </a:r>
                      <a:r>
                        <a:rPr lang="ru-RU" sz="1000" b="1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электро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тепло, водо-снабжению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AFABA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i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Самарская обл., Безенчукский р-н, восточнее </a:t>
                      </a:r>
                      <a:r>
                        <a:rPr lang="ru-RU" sz="1000" b="1" i="0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с.Никольское</a:t>
                      </a:r>
                      <a:r>
                        <a:rPr lang="ru-RU" sz="1000" i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 1.2 км от населенного </a:t>
                      </a:r>
                      <a:r>
                        <a:rPr lang="ru-RU" sz="1000" i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пункта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i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63:12:0604002:19</a:t>
                      </a:r>
                      <a:endParaRPr lang="ru-RU" sz="100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нежилое здание- склад фуражный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FABA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для сельскохозяйственного производства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642,4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6971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4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185292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имеется возможность подключения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</a:tr>
              <a:tr h="558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i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Самарская обл., Безенчукский р-н, северо-западнее </a:t>
                      </a:r>
                      <a:r>
                        <a:rPr lang="ru-RU" sz="1000" b="1" i="0" dirty="0" err="1" smtClea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с.Екатериновка</a:t>
                      </a:r>
                      <a:endParaRPr lang="ru-RU" sz="1000" b="1" i="0" dirty="0" smtClean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i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63:12:0403005:1243</a:t>
                      </a:r>
                      <a:endParaRPr lang="ru-RU" sz="1000" i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земельный участок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для размещения причального сооружения для разгрузки с/х 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продукции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3250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имеется возможность подключения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4764" marR="24764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Самарская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область., </a:t>
                      </a:r>
                      <a:r>
                        <a:rPr lang="ru-RU" sz="1000" b="1" kern="1200" dirty="0">
                          <a:solidFill>
                            <a:srgbClr val="18529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пгт Безенчук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ул.Чапаева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8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BF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два помещения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арикмахерские 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площадь каждого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</a:t>
                      </a:r>
                      <a:r>
                        <a:rPr lang="ru-RU" sz="1000" b="1" baseline="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кв.м</a:t>
                      </a:r>
                      <a:r>
                        <a:rPr lang="ru-RU" sz="10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1722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9EBF4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</a:t>
                      </a:r>
                      <a:r>
                        <a:rPr lang="ru-RU" sz="1000" b="1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меется </a:t>
                      </a:r>
                      <a:r>
                        <a:rPr lang="ru-RU" sz="10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подключения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000" b="1" kern="12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электро</a:t>
                      </a:r>
                      <a:r>
                        <a:rPr lang="ru-RU" sz="10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тепло, </a:t>
                      </a:r>
                      <a:endParaRPr lang="en-US" sz="10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водоснабжению</a:t>
                      </a: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</a:tr>
              <a:tr h="5930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4764" marR="24764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Самарская область, Безенчукский р-он, севернее </a:t>
                      </a:r>
                      <a:r>
                        <a:rPr lang="ru-RU" sz="1000" b="1" kern="1200" dirty="0" err="1">
                          <a:solidFill>
                            <a:srgbClr val="18529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с.Екатериновка</a:t>
                      </a:r>
                      <a:endParaRPr lang="ru-RU" sz="1000" b="1" kern="1200" dirty="0">
                        <a:solidFill>
                          <a:srgbClr val="18529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63:12:0402006:296</a:t>
                      </a:r>
                      <a:endParaRPr lang="ru-RU" sz="1000" i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Земельный участок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ля 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размещения производственных зданий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45258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электроснабжение</a:t>
                      </a:r>
                      <a:endParaRPr lang="ru-RU" sz="10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</a:tr>
              <a:tr h="494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4764" marR="24764" marT="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Самарская область, </a:t>
                      </a:r>
                      <a:r>
                        <a:rPr lang="ru-RU" sz="1000" b="1" kern="1200" dirty="0" err="1">
                          <a:solidFill>
                            <a:srgbClr val="18529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с.Купино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ул.Полевая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63:12:0606004:175</a:t>
                      </a:r>
                      <a:endParaRPr lang="ru-RU" sz="1000" i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Земельный участок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емли 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населенных пунктов, разрешенное использование под рынки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1413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000" b="1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электро</a:t>
                      </a:r>
                      <a:r>
                        <a:rPr lang="ru-RU" sz="10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водоснабжение</a:t>
                      </a:r>
                    </a:p>
                  </a:txBody>
                  <a:tcPr marL="24764" marR="24764" marT="0" marB="0" anchor="ctr">
                    <a:solidFill>
                      <a:srgbClr val="AFABAB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6D262A1-268D-56D0-BABC-095FF5E5FC6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69" y="1906099"/>
            <a:ext cx="350430" cy="35043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B3C8076F-D703-5DD5-9405-F0714B8F88C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666" y="1885480"/>
            <a:ext cx="371050" cy="37105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3FE36BB-D62A-54C5-E469-07C0BED11AAF}"/>
              </a:ext>
            </a:extLst>
          </p:cNvPr>
          <p:cNvSpPr/>
          <p:nvPr/>
        </p:nvSpPr>
        <p:spPr>
          <a:xfrm>
            <a:off x="380191" y="1214337"/>
            <a:ext cx="11538231" cy="530915"/>
          </a:xfrm>
          <a:prstGeom prst="rect">
            <a:avLst/>
          </a:prstGeom>
          <a:solidFill>
            <a:srgbClr val="185292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38">
            <a:extLst>
              <a:ext uri="{FF2B5EF4-FFF2-40B4-BE49-F238E27FC236}">
                <a16:creationId xmlns="" xmlns:a16="http://schemas.microsoft.com/office/drawing/2014/main" id="{52593697-5BED-E6BE-F98B-78128B6CB0CE}"/>
              </a:ext>
            </a:extLst>
          </p:cNvPr>
          <p:cNvSpPr txBox="1">
            <a:spLocks/>
          </p:cNvSpPr>
          <p:nvPr/>
        </p:nvSpPr>
        <p:spPr>
          <a:xfrm>
            <a:off x="1982855" y="1212631"/>
            <a:ext cx="8224157" cy="53091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defPPr>
              <a:defRPr lang="ru-RU"/>
            </a:defPPr>
            <a:lvl1pPr marL="12700" marR="5080">
              <a:lnSpc>
                <a:spcPct val="100000"/>
              </a:lnSpc>
              <a:spcBef>
                <a:spcPts val="780"/>
              </a:spcBef>
              <a:buNone/>
              <a:defRPr b="1">
                <a:solidFill>
                  <a:srgbClr val="18529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1400" dirty="0">
                <a:solidFill>
                  <a:schemeClr val="bg1"/>
                </a:solidFill>
              </a:rPr>
              <a:t>Информация об объектах недвижимого имущества, предназначенных для сдачи в аренду субъектам малого и среднего предпринимательства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90281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: скругленные углы 27">
            <a:extLst>
              <a:ext uri="{FF2B5EF4-FFF2-40B4-BE49-F238E27FC236}">
                <a16:creationId xmlns="" xmlns:a16="http://schemas.microsoft.com/office/drawing/2014/main" id="{E7127CA9-0CAB-BA2F-BC30-3D4FDDB74D98}"/>
              </a:ext>
            </a:extLst>
          </p:cNvPr>
          <p:cNvSpPr/>
          <p:nvPr/>
        </p:nvSpPr>
        <p:spPr>
          <a:xfrm>
            <a:off x="9012042" y="1520858"/>
            <a:ext cx="2941053" cy="3127422"/>
          </a:xfrm>
          <a:prstGeom prst="roundRect">
            <a:avLst/>
          </a:prstGeom>
          <a:solidFill>
            <a:srgbClr val="18529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80E8101D-6258-C94F-C31E-8F0AB0D7AC3C}"/>
              </a:ext>
            </a:extLst>
          </p:cNvPr>
          <p:cNvSpPr/>
          <p:nvPr/>
        </p:nvSpPr>
        <p:spPr>
          <a:xfrm>
            <a:off x="6008586" y="4839678"/>
            <a:ext cx="5944509" cy="159231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="" xmlns:a16="http://schemas.microsoft.com/office/drawing/2014/main" id="{67E47781-81B0-8A2A-1314-2DBD2BA0ADB5}"/>
              </a:ext>
            </a:extLst>
          </p:cNvPr>
          <p:cNvSpPr/>
          <p:nvPr/>
        </p:nvSpPr>
        <p:spPr>
          <a:xfrm>
            <a:off x="292694" y="4839678"/>
            <a:ext cx="5489364" cy="159231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A6DDA0CB-BD8A-C271-6E72-EDC174EE1FD1}"/>
              </a:ext>
            </a:extLst>
          </p:cNvPr>
          <p:cNvSpPr/>
          <p:nvPr/>
        </p:nvSpPr>
        <p:spPr>
          <a:xfrm>
            <a:off x="313351" y="1451184"/>
            <a:ext cx="8494565" cy="319709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14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="" xmlns:a16="http://schemas.microsoft.com/office/drawing/2014/main" id="{9EF2EFBF-BCD6-149E-54DE-37017D1359E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ИТОГОВЫЕ ВЫВОДЫ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РАЗДЕЛУ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Группа 71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3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5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6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7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8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0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1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2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3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4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5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6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7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8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89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0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2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3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4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5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6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7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8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0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1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4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" name="Picture 2" descr="Логотип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45700" y="5425190"/>
            <a:ext cx="44916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Инженерная инфраструктура муниципального района Безенчукский располагает возможностью перспективного присоединения к инженерным сетям электро-тепло-газо- и водоснабжения.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32594" y="2597721"/>
            <a:ext cx="28452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Имеет возможность судоходства с использованием речного транспорта.</a:t>
            </a:r>
          </a:p>
        </p:txBody>
      </p:sp>
      <p:sp>
        <p:nvSpPr>
          <p:cNvPr id="46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9000909" y="1436447"/>
            <a:ext cx="2954164" cy="822660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ru-RU" sz="1400" b="1" dirty="0">
                <a:solidFill>
                  <a:srgbClr val="185292"/>
                </a:solidFill>
                <a:latin typeface="Arial" pitchFamily="34" charset="0"/>
                <a:cs typeface="Arial" pitchFamily="34" charset="0"/>
              </a:rPr>
              <a:t>ЗЕМЕЛЬНЫЕ УЧАСТКИ ДЛЯ РЕАЛИЗАЦИИ ИНВЕСТПРОЕКТОВ</a:t>
            </a:r>
          </a:p>
        </p:txBody>
      </p:sp>
      <p:sp>
        <p:nvSpPr>
          <p:cNvPr id="47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6010564" y="4802915"/>
            <a:ext cx="5944509" cy="516178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ИМУЩЕСТВЕННЫЕ КОМПЛЕКСЫ ДЛЯ РЕАЛИЗАЦИИ ИНВЕСТПРОЕКТОВ</a:t>
            </a:r>
          </a:p>
        </p:txBody>
      </p:sp>
      <p:sp>
        <p:nvSpPr>
          <p:cNvPr id="48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313353" y="4790365"/>
            <a:ext cx="5470227" cy="541279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ИНЖЕНЕРНАЯ ИНФРАСТРУКТУРА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45654" y="5425190"/>
            <a:ext cx="51913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Безенчукский располагает возможностью предоставления объектов недвижимости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для сдачи в аренду субъектам малого и среднего предпринимательства на льготных условиях.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133723" y="3095485"/>
            <a:ext cx="28525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Безенчукский располагает свободными земельными участками для предоставления инвесторам с целью реализации </a:t>
            </a:r>
            <a:r>
              <a:rPr lang="ru-RU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инвестпроектов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42D516B6-E868-1CAE-C08E-7524A134EC54}"/>
              </a:ext>
            </a:extLst>
          </p:cNvPr>
          <p:cNvSpPr/>
          <p:nvPr/>
        </p:nvSpPr>
        <p:spPr>
          <a:xfrm>
            <a:off x="1804761" y="1920748"/>
            <a:ext cx="55006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Безенчукский имеет выгодное транспортно-географическое положение: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A67703B7-B9BA-6650-813D-4E32638D52F2}"/>
              </a:ext>
            </a:extLst>
          </p:cNvPr>
          <p:cNvSpPr/>
          <p:nvPr/>
        </p:nvSpPr>
        <p:spPr>
          <a:xfrm>
            <a:off x="1202814" y="2653141"/>
            <a:ext cx="28778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Является крупным железнодорожным узлом.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342F3E5D-E7A6-CA4B-679F-E40022D3731C}"/>
              </a:ext>
            </a:extLst>
          </p:cNvPr>
          <p:cNvSpPr/>
          <p:nvPr/>
        </p:nvSpPr>
        <p:spPr>
          <a:xfrm>
            <a:off x="1202814" y="3367447"/>
            <a:ext cx="379545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Расположен на пересечении важных автомобильных и железнодорожных транспортных потоков, связывающих среднее Поволжье с Уралом, Сибирью, Москвой, Югом России.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A168F300-EB0F-4F82-F6B1-1521F5B84BC6}"/>
              </a:ext>
            </a:extLst>
          </p:cNvPr>
          <p:cNvSpPr/>
          <p:nvPr/>
        </p:nvSpPr>
        <p:spPr>
          <a:xfrm>
            <a:off x="5832594" y="3561414"/>
            <a:ext cx="246627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 территории проходят два газопровода регионального значения.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FF383ED9-1AB8-1B69-E550-698DDF118416}"/>
              </a:ext>
            </a:extLst>
          </p:cNvPr>
          <p:cNvSpPr/>
          <p:nvPr/>
        </p:nvSpPr>
        <p:spPr>
          <a:xfrm>
            <a:off x="324485" y="1695450"/>
            <a:ext cx="8483432" cy="764901"/>
          </a:xfrm>
          <a:prstGeom prst="roundRect">
            <a:avLst/>
          </a:prstGeom>
          <a:noFill/>
          <a:ln w="19050">
            <a:solidFill>
              <a:srgbClr val="1852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313288" y="1436447"/>
            <a:ext cx="8505826" cy="484233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ТРАНСПОРТНАЯ ИНФРАСТРУКТУРА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79BD4A4D-A348-7245-3F75-D6615B32443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13" y="2654125"/>
            <a:ext cx="588196" cy="58819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34FE1723-6ED5-D742-DD87-2BD7BCA8760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702" y="2627230"/>
            <a:ext cx="605374" cy="60537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1C1E320A-6CE0-98B1-EFCC-07DB653504F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899" y="3588301"/>
            <a:ext cx="630981" cy="63098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5227C78A-1EED-61EC-9420-A0B4BBA188E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93" y="5514577"/>
            <a:ext cx="775332" cy="77533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B07D2965-36E6-7051-9155-605DFFDB400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40" y="3516744"/>
            <a:ext cx="738048" cy="73804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E8490D78-AD45-5D72-B9CE-3A3265367448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765" y="5535751"/>
            <a:ext cx="732984" cy="732984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2FC988CA-7EAD-7955-0006-E513CAAECAE8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280" y="2425367"/>
            <a:ext cx="614365" cy="61436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22220549-F04F-54AE-2F1F-89C26CC70CE8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903" y="2425367"/>
            <a:ext cx="614365" cy="614365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F9CD39FA-D767-C4F3-A4E4-2E5BE6CC292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526" y="2425367"/>
            <a:ext cx="614365" cy="614365"/>
          </a:xfrm>
          <a:prstGeom prst="rect">
            <a:avLst/>
          </a:prstGeom>
        </p:spPr>
      </p:pic>
      <p:cxnSp>
        <p:nvCxnSpPr>
          <p:cNvPr id="35" name="Прямая соединительная линия 34">
            <a:extLst>
              <a:ext uri="{FF2B5EF4-FFF2-40B4-BE49-F238E27FC236}">
                <a16:creationId xmlns="" xmlns:a16="http://schemas.microsoft.com/office/drawing/2014/main" id="{D0DE2E00-F636-41C4-7DE5-76C0868B359D}"/>
              </a:ext>
            </a:extLst>
          </p:cNvPr>
          <p:cNvCxnSpPr>
            <a:cxnSpLocks/>
          </p:cNvCxnSpPr>
          <p:nvPr/>
        </p:nvCxnSpPr>
        <p:spPr>
          <a:xfrm>
            <a:off x="555193" y="2190750"/>
            <a:ext cx="1564455" cy="0"/>
          </a:xfrm>
          <a:prstGeom prst="line">
            <a:avLst/>
          </a:prstGeom>
          <a:ln>
            <a:solidFill>
              <a:srgbClr val="1852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="" xmlns:a16="http://schemas.microsoft.com/office/drawing/2014/main" id="{47DCEA48-CC25-8EE2-8392-DC01EDBF81DC}"/>
              </a:ext>
            </a:extLst>
          </p:cNvPr>
          <p:cNvCxnSpPr>
            <a:cxnSpLocks/>
          </p:cNvCxnSpPr>
          <p:nvPr/>
        </p:nvCxnSpPr>
        <p:spPr>
          <a:xfrm>
            <a:off x="6914549" y="2190750"/>
            <a:ext cx="1564455" cy="0"/>
          </a:xfrm>
          <a:prstGeom prst="line">
            <a:avLst/>
          </a:prstGeom>
          <a:ln>
            <a:solidFill>
              <a:srgbClr val="1852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718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object 2">
            <a:extLst>
              <a:ext uri="{FF2B5EF4-FFF2-40B4-BE49-F238E27FC236}">
                <a16:creationId xmlns="" xmlns:a16="http://schemas.microsoft.com/office/drawing/2014/main" id="{20D93F1C-99F9-34DC-C93C-DE3488EF2FA4}"/>
              </a:ext>
            </a:extLst>
          </p:cNvPr>
          <p:cNvGrpSpPr/>
          <p:nvPr/>
        </p:nvGrpSpPr>
        <p:grpSpPr>
          <a:xfrm>
            <a:off x="7278099" y="339279"/>
            <a:ext cx="4914265" cy="5990590"/>
            <a:chOff x="7278099" y="496442"/>
            <a:chExt cx="4914265" cy="5990590"/>
          </a:xfrm>
        </p:grpSpPr>
        <p:pic>
          <p:nvPicPr>
            <p:cNvPr id="113" name="object 3">
              <a:extLst>
                <a:ext uri="{FF2B5EF4-FFF2-40B4-BE49-F238E27FC236}">
                  <a16:creationId xmlns="" xmlns:a16="http://schemas.microsoft.com/office/drawing/2014/main" id="{6283D8BC-82D4-B8A2-1D93-984835ED86E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114" name="object 4">
              <a:extLst>
                <a:ext uri="{FF2B5EF4-FFF2-40B4-BE49-F238E27FC236}">
                  <a16:creationId xmlns="" xmlns:a16="http://schemas.microsoft.com/office/drawing/2014/main" id="{A6A45A6B-BF87-7B05-C16A-53467DCAC3D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37" name="object 35">
            <a:extLst>
              <a:ext uri="{FF2B5EF4-FFF2-40B4-BE49-F238E27FC236}">
                <a16:creationId xmlns="" xmlns:a16="http://schemas.microsoft.com/office/drawing/2014/main" id="{9BD17555-308E-CBDD-8812-C263B0DFF0AF}"/>
              </a:ext>
            </a:extLst>
          </p:cNvPr>
          <p:cNvSpPr txBox="1">
            <a:spLocks/>
          </p:cNvSpPr>
          <p:nvPr/>
        </p:nvSpPr>
        <p:spPr>
          <a:xfrm>
            <a:off x="544747" y="3912973"/>
            <a:ext cx="7675327" cy="1118896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>
            <a:defPPr>
              <a:defRPr lang="ru-RU"/>
            </a:defPPr>
            <a:lvl1pPr marL="12700" marR="5080" indent="0">
              <a:lnSpc>
                <a:spcPct val="100000"/>
              </a:lnSpc>
              <a:spcBef>
                <a:spcPts val="1045"/>
              </a:spcBef>
              <a:buFont typeface="Arial" panose="020B0604020202020204" pitchFamily="34" charset="0"/>
              <a:buNone/>
              <a:defRPr sz="3200" b="1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ru-RU" dirty="0"/>
              <a:t>СТРАТЕГИЧЕСКИЙ ПЛАН РАЗВИТИЯ МУНИЦИПАЛЬНОГО ОБРАЗОВАНИЯ</a:t>
            </a:r>
          </a:p>
        </p:txBody>
      </p:sp>
      <p:sp>
        <p:nvSpPr>
          <p:cNvPr id="38" name="object 36">
            <a:extLst>
              <a:ext uri="{FF2B5EF4-FFF2-40B4-BE49-F238E27FC236}">
                <a16:creationId xmlns="" xmlns:a16="http://schemas.microsoft.com/office/drawing/2014/main" id="{FD355094-F80B-521A-5D90-116E45545642}"/>
              </a:ext>
            </a:extLst>
          </p:cNvPr>
          <p:cNvSpPr/>
          <p:nvPr/>
        </p:nvSpPr>
        <p:spPr>
          <a:xfrm>
            <a:off x="589503" y="3277888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25400">
            <a:solidFill>
              <a:schemeClr val="bg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6">
            <a:extLst>
              <a:ext uri="{FF2B5EF4-FFF2-40B4-BE49-F238E27FC236}">
                <a16:creationId xmlns="" xmlns:a16="http://schemas.microsoft.com/office/drawing/2014/main" id="{B36DE6F5-F4C7-DBAF-3AF7-F37BE77EBE7B}"/>
              </a:ext>
            </a:extLst>
          </p:cNvPr>
          <p:cNvGrpSpPr/>
          <p:nvPr/>
        </p:nvGrpSpPr>
        <p:grpSpPr>
          <a:xfrm>
            <a:off x="589503" y="606691"/>
            <a:ext cx="629285" cy="688340"/>
            <a:chOff x="2228689" y="511439"/>
            <a:chExt cx="629285" cy="688340"/>
          </a:xfrm>
        </p:grpSpPr>
        <p:pic>
          <p:nvPicPr>
            <p:cNvPr id="45" name="object 7">
              <a:extLst>
                <a:ext uri="{FF2B5EF4-FFF2-40B4-BE49-F238E27FC236}">
                  <a16:creationId xmlns="" xmlns:a16="http://schemas.microsoft.com/office/drawing/2014/main" id="{1702486E-963B-9732-711B-2071DFB01B0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46" name="object 8">
              <a:extLst>
                <a:ext uri="{FF2B5EF4-FFF2-40B4-BE49-F238E27FC236}">
                  <a16:creationId xmlns="" xmlns:a16="http://schemas.microsoft.com/office/drawing/2014/main" id="{DAAE0CD0-66F3-489B-2E43-26581F61B93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47" name="object 9">
              <a:extLst>
                <a:ext uri="{FF2B5EF4-FFF2-40B4-BE49-F238E27FC236}">
                  <a16:creationId xmlns="" xmlns:a16="http://schemas.microsoft.com/office/drawing/2014/main" id="{685EC4EC-DA92-BEF6-D3F9-785BFDA1DC09}"/>
                </a:ext>
              </a:extLst>
            </p:cNvPr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10">
              <a:extLst>
                <a:ext uri="{FF2B5EF4-FFF2-40B4-BE49-F238E27FC236}">
                  <a16:creationId xmlns="" xmlns:a16="http://schemas.microsoft.com/office/drawing/2014/main" id="{6AA2FCD3-B31E-26E7-4999-F3A64DE41CC9}"/>
                </a:ext>
              </a:extLst>
            </p:cNvPr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1">
              <a:extLst>
                <a:ext uri="{FF2B5EF4-FFF2-40B4-BE49-F238E27FC236}">
                  <a16:creationId xmlns="" xmlns:a16="http://schemas.microsoft.com/office/drawing/2014/main" id="{4FC0ADAF-0FC6-17DB-DEB8-5BFF2AF9E1CC}"/>
                </a:ext>
              </a:extLst>
            </p:cNvPr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12">
              <a:extLst>
                <a:ext uri="{FF2B5EF4-FFF2-40B4-BE49-F238E27FC236}">
                  <a16:creationId xmlns="" xmlns:a16="http://schemas.microsoft.com/office/drawing/2014/main" id="{91A1521B-664A-8EC1-26EA-474B9407781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51" name="object 13">
              <a:extLst>
                <a:ext uri="{FF2B5EF4-FFF2-40B4-BE49-F238E27FC236}">
                  <a16:creationId xmlns="" xmlns:a16="http://schemas.microsoft.com/office/drawing/2014/main" id="{EA1EB914-C4FB-BF18-AEB8-A8F4D9DAC33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52" name="object 14">
              <a:extLst>
                <a:ext uri="{FF2B5EF4-FFF2-40B4-BE49-F238E27FC236}">
                  <a16:creationId xmlns="" xmlns:a16="http://schemas.microsoft.com/office/drawing/2014/main" id="{AB6A7C5D-EB82-5D0D-DD7B-6B74925EF2FF}"/>
                </a:ext>
              </a:extLst>
            </p:cNvPr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5">
              <a:extLst>
                <a:ext uri="{FF2B5EF4-FFF2-40B4-BE49-F238E27FC236}">
                  <a16:creationId xmlns="" xmlns:a16="http://schemas.microsoft.com/office/drawing/2014/main" id="{23682C1E-2C52-0175-2D4A-026AAC8B45C1}"/>
                </a:ext>
              </a:extLst>
            </p:cNvPr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16">
              <a:extLst>
                <a:ext uri="{FF2B5EF4-FFF2-40B4-BE49-F238E27FC236}">
                  <a16:creationId xmlns="" xmlns:a16="http://schemas.microsoft.com/office/drawing/2014/main" id="{B1279B92-DA67-4134-AE0C-BE0AD32F19B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55" name="object 17">
              <a:extLst>
                <a:ext uri="{FF2B5EF4-FFF2-40B4-BE49-F238E27FC236}">
                  <a16:creationId xmlns="" xmlns:a16="http://schemas.microsoft.com/office/drawing/2014/main" id="{65906B94-1389-1DDF-92A0-89B936BC64CF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56" name="object 18">
              <a:extLst>
                <a:ext uri="{FF2B5EF4-FFF2-40B4-BE49-F238E27FC236}">
                  <a16:creationId xmlns="" xmlns:a16="http://schemas.microsoft.com/office/drawing/2014/main" id="{DB07808D-52F8-8DE5-2CC5-5D20B395F14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57" name="object 19">
              <a:extLst>
                <a:ext uri="{FF2B5EF4-FFF2-40B4-BE49-F238E27FC236}">
                  <a16:creationId xmlns="" xmlns:a16="http://schemas.microsoft.com/office/drawing/2014/main" id="{988CA873-70EC-665C-CA14-E0B296352E0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  <p:pic>
          <p:nvPicPr>
            <p:cNvPr id="58" name="object 20">
              <a:extLst>
                <a:ext uri="{FF2B5EF4-FFF2-40B4-BE49-F238E27FC236}">
                  <a16:creationId xmlns="" xmlns:a16="http://schemas.microsoft.com/office/drawing/2014/main" id="{CD0743B2-511B-80D0-BBEB-6A1DEB1A56B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3345" y="693369"/>
              <a:ext cx="33858" cy="6921"/>
            </a:xfrm>
            <a:prstGeom prst="rect">
              <a:avLst/>
            </a:prstGeom>
          </p:spPr>
        </p:pic>
        <p:sp>
          <p:nvSpPr>
            <p:cNvPr id="59" name="object 21">
              <a:extLst>
                <a:ext uri="{FF2B5EF4-FFF2-40B4-BE49-F238E27FC236}">
                  <a16:creationId xmlns="" xmlns:a16="http://schemas.microsoft.com/office/drawing/2014/main" id="{5B803722-519C-A1DA-0FA1-23EE423F21FA}"/>
                </a:ext>
              </a:extLst>
            </p:cNvPr>
            <p:cNvSpPr/>
            <p:nvPr/>
          </p:nvSpPr>
          <p:spPr>
            <a:xfrm>
              <a:off x="2375940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22">
              <a:extLst>
                <a:ext uri="{FF2B5EF4-FFF2-40B4-BE49-F238E27FC236}">
                  <a16:creationId xmlns="" xmlns:a16="http://schemas.microsoft.com/office/drawing/2014/main" id="{E31DAF71-99E7-3FD4-A02A-804849FF0747}"/>
                </a:ext>
              </a:extLst>
            </p:cNvPr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23">
              <a:extLst>
                <a:ext uri="{FF2B5EF4-FFF2-40B4-BE49-F238E27FC236}">
                  <a16:creationId xmlns="" xmlns:a16="http://schemas.microsoft.com/office/drawing/2014/main" id="{65315CAE-6486-E01F-34F2-BBF485F0B198}"/>
                </a:ext>
              </a:extLst>
            </p:cNvPr>
            <p:cNvSpPr/>
            <p:nvPr/>
          </p:nvSpPr>
          <p:spPr>
            <a:xfrm>
              <a:off x="2369654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24">
              <a:extLst>
                <a:ext uri="{FF2B5EF4-FFF2-40B4-BE49-F238E27FC236}">
                  <a16:creationId xmlns="" xmlns:a16="http://schemas.microsoft.com/office/drawing/2014/main" id="{D3552C64-1139-28E3-92E7-6189A72BAFB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63" name="object 25">
              <a:extLst>
                <a:ext uri="{FF2B5EF4-FFF2-40B4-BE49-F238E27FC236}">
                  <a16:creationId xmlns="" xmlns:a16="http://schemas.microsoft.com/office/drawing/2014/main" id="{0F89AB17-071C-6813-4291-8907B6A2378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64" name="object 26">
              <a:extLst>
                <a:ext uri="{FF2B5EF4-FFF2-40B4-BE49-F238E27FC236}">
                  <a16:creationId xmlns="" xmlns:a16="http://schemas.microsoft.com/office/drawing/2014/main" id="{7B755C44-24A4-2F1A-DEFA-BFE11D40B7F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65" name="object 27">
              <a:extLst>
                <a:ext uri="{FF2B5EF4-FFF2-40B4-BE49-F238E27FC236}">
                  <a16:creationId xmlns="" xmlns:a16="http://schemas.microsoft.com/office/drawing/2014/main" id="{8327032A-DB51-7C9D-EFC4-9385B216F20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66" name="object 28">
              <a:extLst>
                <a:ext uri="{FF2B5EF4-FFF2-40B4-BE49-F238E27FC236}">
                  <a16:creationId xmlns="" xmlns:a16="http://schemas.microsoft.com/office/drawing/2014/main" id="{B5047B7F-4A50-D8D3-FDD4-09CC6A68DF6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67" name="object 29">
              <a:extLst>
                <a:ext uri="{FF2B5EF4-FFF2-40B4-BE49-F238E27FC236}">
                  <a16:creationId xmlns="" xmlns:a16="http://schemas.microsoft.com/office/drawing/2014/main" id="{5B908974-2305-AE19-CA41-B8561C41DC61}"/>
                </a:ext>
              </a:extLst>
            </p:cNvPr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0">
              <a:extLst>
                <a:ext uri="{FF2B5EF4-FFF2-40B4-BE49-F238E27FC236}">
                  <a16:creationId xmlns="" xmlns:a16="http://schemas.microsoft.com/office/drawing/2014/main" id="{3B4EA6B9-0C1D-5220-05CC-4393F95AFCE8}"/>
                </a:ext>
              </a:extLst>
            </p:cNvPr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1">
              <a:extLst>
                <a:ext uri="{FF2B5EF4-FFF2-40B4-BE49-F238E27FC236}">
                  <a16:creationId xmlns="" xmlns:a16="http://schemas.microsoft.com/office/drawing/2014/main" id="{29599B90-AD0E-CB89-6289-1B2DA3B2CC9A}"/>
                </a:ext>
              </a:extLst>
            </p:cNvPr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32">
              <a:extLst>
                <a:ext uri="{FF2B5EF4-FFF2-40B4-BE49-F238E27FC236}">
                  <a16:creationId xmlns="" xmlns:a16="http://schemas.microsoft.com/office/drawing/2014/main" id="{C0761E03-75D8-D6A6-8D00-584FE44B48D6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71" name="object 33">
              <a:extLst>
                <a:ext uri="{FF2B5EF4-FFF2-40B4-BE49-F238E27FC236}">
                  <a16:creationId xmlns="" xmlns:a16="http://schemas.microsoft.com/office/drawing/2014/main" id="{096F8F6A-F2C2-C0FF-D925-164007B8301E}"/>
                </a:ext>
              </a:extLst>
            </p:cNvPr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34">
            <a:extLst>
              <a:ext uri="{FF2B5EF4-FFF2-40B4-BE49-F238E27FC236}">
                <a16:creationId xmlns="" xmlns:a16="http://schemas.microsoft.com/office/drawing/2014/main" id="{557AAE29-8554-943A-F4C2-0FE574F12907}"/>
              </a:ext>
            </a:extLst>
          </p:cNvPr>
          <p:cNvSpPr txBox="1"/>
          <p:nvPr/>
        </p:nvSpPr>
        <p:spPr>
          <a:xfrm>
            <a:off x="1367140" y="724838"/>
            <a:ext cx="2285697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  <a:r>
              <a:rPr sz="1200" spc="13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экономического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инвестиций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Самарской</a:t>
            </a:r>
            <a:r>
              <a:rPr sz="1200" spc="10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ject 51">
            <a:extLst>
              <a:ext uri="{FF2B5EF4-FFF2-40B4-BE49-F238E27FC236}">
                <a16:creationId xmlns="" xmlns:a16="http://schemas.microsoft.com/office/drawing/2014/main" id="{F1B5EF97-3A59-FD47-003D-9FC05246A362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15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BD8904C9-1468-2D43-6B20-F4A2177E4883}"/>
              </a:ext>
            </a:extLst>
          </p:cNvPr>
          <p:cNvSpPr/>
          <p:nvPr/>
        </p:nvSpPr>
        <p:spPr>
          <a:xfrm flipV="1">
            <a:off x="589502" y="6510213"/>
            <a:ext cx="11157997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367140" y="1973835"/>
            <a:ext cx="2285697" cy="398186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12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2" descr="Логотип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03" y="1866637"/>
            <a:ext cx="648946" cy="61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754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35">
            <a:extLst>
              <a:ext uri="{FF2B5EF4-FFF2-40B4-BE49-F238E27FC236}">
                <a16:creationId xmlns="" xmlns:a16="http://schemas.microsoft.com/office/drawing/2014/main" id="{AFF60713-BBD4-1A48-B39D-818F2AB62ECF}"/>
              </a:ext>
            </a:extLst>
          </p:cNvPr>
          <p:cNvSpPr/>
          <p:nvPr/>
        </p:nvSpPr>
        <p:spPr>
          <a:xfrm>
            <a:off x="6256271" y="1443130"/>
            <a:ext cx="5623057" cy="4845941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/>
          <a:lstStyle/>
          <a:p>
            <a:pPr algn="ctr"/>
            <a:endParaRPr lang="ru-RU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bject 35">
            <a:extLst>
              <a:ext uri="{FF2B5EF4-FFF2-40B4-BE49-F238E27FC236}">
                <a16:creationId xmlns="" xmlns:a16="http://schemas.microsoft.com/office/drawing/2014/main" id="{2DFDC35E-760F-3B75-ED7A-3422E39C05F3}"/>
              </a:ext>
            </a:extLst>
          </p:cNvPr>
          <p:cNvSpPr/>
          <p:nvPr/>
        </p:nvSpPr>
        <p:spPr>
          <a:xfrm>
            <a:off x="303872" y="1443130"/>
            <a:ext cx="5707176" cy="4744003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/>
          <a:lstStyle/>
          <a:p>
            <a:pPr algn="ctr"/>
            <a:endParaRPr lang="ru-RU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35" y="1991467"/>
            <a:ext cx="295295" cy="29529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pic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16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="" xmlns:a16="http://schemas.microsoft.com/office/drawing/2014/main" id="{2D5C8AA4-6317-9FF0-13F4-1216E5E23BA3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65402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СТРАТЕГИЧЕСКИЕ ЦЕЛИ И ЗАДАЧИ ИНВЕСТИЦИОННОГО</a:t>
            </a:r>
            <a:b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МУНИЦИПАЛЬНОГО ОБРАЗОВАНИЯ</a:t>
            </a:r>
            <a:endParaRPr lang="ru-RU" sz="1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4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6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7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8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0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1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2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3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4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5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6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7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8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9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90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2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3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4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5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6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7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8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0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1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2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5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3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Picture 2" descr="Логотип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331674" y="1458990"/>
            <a:ext cx="5707176" cy="343121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ЦЕЛИ</a:t>
            </a:r>
          </a:p>
        </p:txBody>
      </p:sp>
      <p:sp>
        <p:nvSpPr>
          <p:cNvPr id="41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6266252" y="1458990"/>
            <a:ext cx="5623057" cy="343198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ЗАДАЧИ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87614" y="1942642"/>
            <a:ext cx="55163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="" xmlns:a16="http://schemas.microsoft.com/office/drawing/2014/main" id="{1380F1F8-5C30-7036-FDA5-CFE361AD716F}"/>
              </a:ext>
            </a:extLst>
          </p:cNvPr>
          <p:cNvGrpSpPr/>
          <p:nvPr/>
        </p:nvGrpSpPr>
        <p:grpSpPr>
          <a:xfrm>
            <a:off x="400132" y="2595209"/>
            <a:ext cx="5884974" cy="307777"/>
            <a:chOff x="318975" y="2315760"/>
            <a:chExt cx="5884974" cy="307777"/>
          </a:xfrm>
        </p:grpSpPr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975" y="2322001"/>
              <a:ext cx="295295" cy="295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ADE3CB1F-DB5D-5F6F-865E-137B916CE62E}"/>
                </a:ext>
              </a:extLst>
            </p:cNvPr>
            <p:cNvSpPr/>
            <p:nvPr/>
          </p:nvSpPr>
          <p:spPr>
            <a:xfrm>
              <a:off x="687614" y="2315760"/>
              <a:ext cx="551633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Развитие сельскохозяйственной потребительской кооперации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6CA6EB82-144F-5E76-B836-A4339A200125}"/>
              </a:ext>
            </a:extLst>
          </p:cNvPr>
          <p:cNvGrpSpPr/>
          <p:nvPr/>
        </p:nvGrpSpPr>
        <p:grpSpPr>
          <a:xfrm>
            <a:off x="400132" y="3070363"/>
            <a:ext cx="5884974" cy="523220"/>
            <a:chOff x="318975" y="2755532"/>
            <a:chExt cx="5884974" cy="523220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975" y="2869495"/>
              <a:ext cx="295295" cy="295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9E79AE6E-3150-88DB-AB51-9DE02481A8BA}"/>
                </a:ext>
              </a:extLst>
            </p:cNvPr>
            <p:cNvSpPr/>
            <p:nvPr/>
          </p:nvSpPr>
          <p:spPr>
            <a:xfrm>
              <a:off x="687614" y="2755532"/>
              <a:ext cx="551633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Сохранение лидирующих позиций в рейтинге по валовому производству картофеля и овощей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="" xmlns:a16="http://schemas.microsoft.com/office/drawing/2014/main" id="{33CF45CE-A700-9434-5919-BF5EAEAFD98E}"/>
              </a:ext>
            </a:extLst>
          </p:cNvPr>
          <p:cNvGrpSpPr/>
          <p:nvPr/>
        </p:nvGrpSpPr>
        <p:grpSpPr>
          <a:xfrm>
            <a:off x="400132" y="3718453"/>
            <a:ext cx="5884974" cy="307777"/>
            <a:chOff x="318975" y="3373150"/>
            <a:chExt cx="5884974" cy="307777"/>
          </a:xfrm>
        </p:grpSpPr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975" y="3379391"/>
              <a:ext cx="295295" cy="295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B10F7BA2-A42D-9AFB-52DC-93C4DE6FDC12}"/>
                </a:ext>
              </a:extLst>
            </p:cNvPr>
            <p:cNvSpPr/>
            <p:nvPr/>
          </p:nvSpPr>
          <p:spPr>
            <a:xfrm>
              <a:off x="687614" y="3373150"/>
              <a:ext cx="551633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Увеличение объёмов экспортируемой зерновой продукции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09AD358B-DEEA-CCDF-768E-D28116C167D0}"/>
              </a:ext>
            </a:extLst>
          </p:cNvPr>
          <p:cNvGrpSpPr/>
          <p:nvPr/>
        </p:nvGrpSpPr>
        <p:grpSpPr>
          <a:xfrm>
            <a:off x="354498" y="4183408"/>
            <a:ext cx="5884974" cy="523220"/>
            <a:chOff x="318975" y="3836650"/>
            <a:chExt cx="5884974" cy="523220"/>
          </a:xfrm>
        </p:grpSpPr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975" y="3950613"/>
              <a:ext cx="295295" cy="295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Прямоугольник 9">
              <a:extLst>
                <a:ext uri="{FF2B5EF4-FFF2-40B4-BE49-F238E27FC236}">
                  <a16:creationId xmlns="" xmlns:a16="http://schemas.microsoft.com/office/drawing/2014/main" id="{E3827E3D-2589-A7DA-ABC2-D9D5A41BB4D7}"/>
                </a:ext>
              </a:extLst>
            </p:cNvPr>
            <p:cNvSpPr/>
            <p:nvPr/>
          </p:nvSpPr>
          <p:spPr>
            <a:xfrm>
              <a:off x="687614" y="3836650"/>
              <a:ext cx="551633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Повышение сортовых и посевных качеств семенного материала сельскохозяйственных культур</a:t>
              </a:r>
            </a:p>
          </p:txBody>
        </p:sp>
      </p:grp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BC2CC1E-210B-DCBA-BB2E-DE658553B932}"/>
              </a:ext>
            </a:extLst>
          </p:cNvPr>
          <p:cNvSpPr/>
          <p:nvPr/>
        </p:nvSpPr>
        <p:spPr>
          <a:xfrm>
            <a:off x="748574" y="1985226"/>
            <a:ext cx="51772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Создание новых рабочих мест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01747453-3A0C-2696-B951-FE5EC2A0938F}"/>
              </a:ext>
            </a:extLst>
          </p:cNvPr>
          <p:cNvSpPr/>
          <p:nvPr/>
        </p:nvSpPr>
        <p:spPr>
          <a:xfrm>
            <a:off x="748574" y="4641642"/>
            <a:ext cx="55163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="" xmlns:a16="http://schemas.microsoft.com/office/drawing/2014/main" id="{4D28C949-2320-AA6B-5D31-E82DD7F73541}"/>
              </a:ext>
            </a:extLst>
          </p:cNvPr>
          <p:cNvGrpSpPr/>
          <p:nvPr/>
        </p:nvGrpSpPr>
        <p:grpSpPr>
          <a:xfrm>
            <a:off x="379935" y="4949419"/>
            <a:ext cx="5884974" cy="307777"/>
            <a:chOff x="318975" y="5109381"/>
            <a:chExt cx="5884974" cy="307777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975" y="5117219"/>
              <a:ext cx="298450" cy="29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50648CBF-12FB-64CE-CFE5-FC4CE9A00497}"/>
                </a:ext>
              </a:extLst>
            </p:cNvPr>
            <p:cNvSpPr/>
            <p:nvPr/>
          </p:nvSpPr>
          <p:spPr>
            <a:xfrm>
              <a:off x="687614" y="5109381"/>
              <a:ext cx="551633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Переработка вторсырья из пластика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="" xmlns:a16="http://schemas.microsoft.com/office/drawing/2014/main" id="{592EC2A6-342B-AAD6-8732-1F1CB23CFDC6}"/>
              </a:ext>
            </a:extLst>
          </p:cNvPr>
          <p:cNvGrpSpPr/>
          <p:nvPr/>
        </p:nvGrpSpPr>
        <p:grpSpPr>
          <a:xfrm>
            <a:off x="400132" y="5523167"/>
            <a:ext cx="5884974" cy="523220"/>
            <a:chOff x="318975" y="5547248"/>
            <a:chExt cx="5884974" cy="52322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975" y="5662808"/>
              <a:ext cx="298450" cy="29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EAE2F2D6-88F4-5974-816E-1600D1764680}"/>
                </a:ext>
              </a:extLst>
            </p:cNvPr>
            <p:cNvSpPr/>
            <p:nvPr/>
          </p:nvSpPr>
          <p:spPr>
            <a:xfrm>
              <a:off x="687614" y="5547248"/>
              <a:ext cx="551633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Активное продвижение туристического продукта района </a:t>
              </a:r>
            </a:p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на рынке туристических услуг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09E42868-1FDD-4DA9-8962-3F5CFBDCFAD2}"/>
              </a:ext>
            </a:extLst>
          </p:cNvPr>
          <p:cNvGrpSpPr/>
          <p:nvPr/>
        </p:nvGrpSpPr>
        <p:grpSpPr>
          <a:xfrm>
            <a:off x="6285106" y="2225878"/>
            <a:ext cx="5481249" cy="523220"/>
            <a:chOff x="6266252" y="1937206"/>
            <a:chExt cx="5481249" cy="523220"/>
          </a:xfrm>
        </p:grpSpPr>
        <p:pic>
          <p:nvPicPr>
            <p:cNvPr id="4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6252" y="2051169"/>
              <a:ext cx="295295" cy="295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Прямоугольник 24">
              <a:extLst>
                <a:ext uri="{FF2B5EF4-FFF2-40B4-BE49-F238E27FC236}">
                  <a16:creationId xmlns="" xmlns:a16="http://schemas.microsoft.com/office/drawing/2014/main" id="{73C7332A-6B2C-626B-69C9-918A731E208B}"/>
                </a:ext>
              </a:extLst>
            </p:cNvPr>
            <p:cNvSpPr/>
            <p:nvPr/>
          </p:nvSpPr>
          <p:spPr>
            <a:xfrm>
              <a:off x="6577255" y="1937206"/>
              <a:ext cx="517024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Создание лаборатории биотехнологий сельскохозяйственных растений</a:t>
              </a: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="" xmlns:a16="http://schemas.microsoft.com/office/drawing/2014/main" id="{BB7BE4C2-BE98-4997-5542-D751062D8BB3}"/>
              </a:ext>
            </a:extLst>
          </p:cNvPr>
          <p:cNvGrpSpPr/>
          <p:nvPr/>
        </p:nvGrpSpPr>
        <p:grpSpPr>
          <a:xfrm>
            <a:off x="6285106" y="3053699"/>
            <a:ext cx="5565387" cy="738664"/>
            <a:chOff x="6266252" y="2632651"/>
            <a:chExt cx="5565387" cy="738664"/>
          </a:xfrm>
        </p:grpSpPr>
        <p:pic>
          <p:nvPicPr>
            <p:cNvPr id="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6252" y="2877240"/>
              <a:ext cx="295295" cy="295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Прямоугольник 25">
              <a:extLst>
                <a:ext uri="{FF2B5EF4-FFF2-40B4-BE49-F238E27FC236}">
                  <a16:creationId xmlns="" xmlns:a16="http://schemas.microsoft.com/office/drawing/2014/main" id="{73DF3AF0-BF6D-0FB2-F79D-102E39676315}"/>
                </a:ext>
              </a:extLst>
            </p:cNvPr>
            <p:cNvSpPr/>
            <p:nvPr/>
          </p:nvSpPr>
          <p:spPr>
            <a:xfrm>
              <a:off x="6577255" y="2632651"/>
              <a:ext cx="525438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Строительство зернового терминала с развитой транспортно-логистической системой для дальнейшего экспорта продукции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="" xmlns:a16="http://schemas.microsoft.com/office/drawing/2014/main" id="{F1AA5FAB-BEA9-DA35-1A60-63E1D1E66EED}"/>
              </a:ext>
            </a:extLst>
          </p:cNvPr>
          <p:cNvGrpSpPr/>
          <p:nvPr/>
        </p:nvGrpSpPr>
        <p:grpSpPr>
          <a:xfrm>
            <a:off x="6348834" y="4183408"/>
            <a:ext cx="5827337" cy="523220"/>
            <a:chOff x="6266252" y="3444208"/>
            <a:chExt cx="5827337" cy="523220"/>
          </a:xfrm>
        </p:grpSpPr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6252" y="3558171"/>
              <a:ext cx="295295" cy="295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Прямоугольник 26">
              <a:extLst>
                <a:ext uri="{FF2B5EF4-FFF2-40B4-BE49-F238E27FC236}">
                  <a16:creationId xmlns="" xmlns:a16="http://schemas.microsoft.com/office/drawing/2014/main" id="{CF9849B0-313D-50A3-DE55-DCE9686541D3}"/>
                </a:ext>
              </a:extLst>
            </p:cNvPr>
            <p:cNvSpPr/>
            <p:nvPr/>
          </p:nvSpPr>
          <p:spPr>
            <a:xfrm>
              <a:off x="6577254" y="3444208"/>
              <a:ext cx="551633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Открытие цеха по переработке вторсырья из пластика </a:t>
              </a:r>
            </a:p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и изготовление 3-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D 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деталей</a:t>
              </a:r>
            </a:p>
          </p:txBody>
        </p:sp>
      </p:grp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0CCAE9BA-4F0D-CED9-29B5-5F540E6C1808}"/>
              </a:ext>
            </a:extLst>
          </p:cNvPr>
          <p:cNvSpPr/>
          <p:nvPr/>
        </p:nvSpPr>
        <p:spPr>
          <a:xfrm>
            <a:off x="6635310" y="4171050"/>
            <a:ext cx="55163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10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17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="" xmlns:a16="http://schemas.microsoft.com/office/drawing/2014/main" id="{2D5C8AA4-6317-9FF0-13F4-1216E5E23BA3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65402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АРХИТЕКТУРА И ГРАДОСТРОИТЕЛЬСТВО.</a:t>
            </a:r>
            <a:b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ФУНКЦИОНАЛЬНОЕ ЗОНИРОВАНИЕ ТЕРРИТОРИИ</a:t>
            </a:r>
            <a:endParaRPr lang="ru-RU" sz="1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4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6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7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8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0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1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2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3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4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5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6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7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8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9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90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2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3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4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5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6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7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8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0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1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2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5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3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Picture 2" descr="Логотип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038" y="1272668"/>
            <a:ext cx="7491097" cy="5285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161219" y="1428895"/>
            <a:ext cx="1964464" cy="802832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  <a:ln w="12700"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Особо охраняемая   зона</a:t>
            </a:r>
          </a:p>
        </p:txBody>
      </p:sp>
      <p:cxnSp>
        <p:nvCxnSpPr>
          <p:cNvPr id="15" name="Прямая со стрелкой 14"/>
          <p:cNvCxnSpPr>
            <a:cxnSpLocks/>
          </p:cNvCxnSpPr>
          <p:nvPr/>
        </p:nvCxnSpPr>
        <p:spPr>
          <a:xfrm>
            <a:off x="2125683" y="1592130"/>
            <a:ext cx="2758261" cy="9524"/>
          </a:xfrm>
          <a:prstGeom prst="straightConnector1">
            <a:avLst/>
          </a:prstGeom>
          <a:ln w="158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0CD7B5AA-5917-6CDC-07A3-A42510FA1A81}"/>
              </a:ext>
            </a:extLst>
          </p:cNvPr>
          <p:cNvCxnSpPr>
            <a:cxnSpLocks/>
          </p:cNvCxnSpPr>
          <p:nvPr/>
        </p:nvCxnSpPr>
        <p:spPr>
          <a:xfrm>
            <a:off x="4849336" y="1595306"/>
            <a:ext cx="0" cy="246821"/>
          </a:xfrm>
          <a:prstGeom prst="straightConnector1">
            <a:avLst/>
          </a:prstGeom>
          <a:ln w="158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6413A99E-E5D2-564B-C7C7-E3D739249064}"/>
              </a:ext>
            </a:extLst>
          </p:cNvPr>
          <p:cNvSpPr/>
          <p:nvPr/>
        </p:nvSpPr>
        <p:spPr>
          <a:xfrm>
            <a:off x="4789514" y="1854733"/>
            <a:ext cx="113294" cy="1132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="" xmlns:a16="http://schemas.microsoft.com/office/drawing/2014/main" id="{83725678-6840-0C0A-371E-E7ABA96424C9}"/>
              </a:ext>
            </a:extLst>
          </p:cNvPr>
          <p:cNvCxnSpPr>
            <a:cxnSpLocks/>
            <a:endCxn id="33" idx="2"/>
          </p:cNvCxnSpPr>
          <p:nvPr/>
        </p:nvCxnSpPr>
        <p:spPr>
          <a:xfrm>
            <a:off x="2129558" y="2020221"/>
            <a:ext cx="3865218" cy="357804"/>
          </a:xfrm>
          <a:prstGeom prst="straightConnector1">
            <a:avLst/>
          </a:prstGeom>
          <a:ln w="158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Овал 32">
            <a:extLst>
              <a:ext uri="{FF2B5EF4-FFF2-40B4-BE49-F238E27FC236}">
                <a16:creationId xmlns="" xmlns:a16="http://schemas.microsoft.com/office/drawing/2014/main" id="{3DFB9109-994E-9124-3250-625EF5F95C21}"/>
              </a:ext>
            </a:extLst>
          </p:cNvPr>
          <p:cNvSpPr/>
          <p:nvPr/>
        </p:nvSpPr>
        <p:spPr>
          <a:xfrm>
            <a:off x="5994776" y="2346344"/>
            <a:ext cx="63361" cy="6336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5" name="Прямая со стрелкой 44">
            <a:extLst>
              <a:ext uri="{FF2B5EF4-FFF2-40B4-BE49-F238E27FC236}">
                <a16:creationId xmlns="" xmlns:a16="http://schemas.microsoft.com/office/drawing/2014/main" id="{B2B14019-963B-AD97-D789-5AACE3E86977}"/>
              </a:ext>
            </a:extLst>
          </p:cNvPr>
          <p:cNvCxnSpPr>
            <a:cxnSpLocks/>
            <a:endCxn id="51" idx="2"/>
          </p:cNvCxnSpPr>
          <p:nvPr/>
        </p:nvCxnSpPr>
        <p:spPr>
          <a:xfrm>
            <a:off x="1909260" y="3373054"/>
            <a:ext cx="3847418" cy="189296"/>
          </a:xfrm>
          <a:prstGeom prst="straightConnector1">
            <a:avLst/>
          </a:prstGeom>
          <a:ln w="15875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1" name="Овал 50">
            <a:extLst>
              <a:ext uri="{FF2B5EF4-FFF2-40B4-BE49-F238E27FC236}">
                <a16:creationId xmlns="" xmlns:a16="http://schemas.microsoft.com/office/drawing/2014/main" id="{E226AF8B-1961-4278-C543-3FDB1D751C80}"/>
              </a:ext>
            </a:extLst>
          </p:cNvPr>
          <p:cNvSpPr/>
          <p:nvPr/>
        </p:nvSpPr>
        <p:spPr>
          <a:xfrm>
            <a:off x="5756678" y="3530669"/>
            <a:ext cx="63361" cy="63361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="" xmlns:a16="http://schemas.microsoft.com/office/drawing/2014/main" id="{4963326D-93C5-5AF9-F4C0-8437583DF74C}"/>
              </a:ext>
            </a:extLst>
          </p:cNvPr>
          <p:cNvSpPr/>
          <p:nvPr/>
        </p:nvSpPr>
        <p:spPr>
          <a:xfrm>
            <a:off x="6668877" y="3874305"/>
            <a:ext cx="63361" cy="63361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4" name="Прямая со стрелкой 53">
            <a:extLst>
              <a:ext uri="{FF2B5EF4-FFF2-40B4-BE49-F238E27FC236}">
                <a16:creationId xmlns="" xmlns:a16="http://schemas.microsoft.com/office/drawing/2014/main" id="{BC86A5F3-7D8E-7DEE-600C-1FB2F040E5F5}"/>
              </a:ext>
            </a:extLst>
          </p:cNvPr>
          <p:cNvCxnSpPr>
            <a:cxnSpLocks/>
          </p:cNvCxnSpPr>
          <p:nvPr/>
        </p:nvCxnSpPr>
        <p:spPr>
          <a:xfrm>
            <a:off x="3337535" y="4790389"/>
            <a:ext cx="2325545" cy="12251"/>
          </a:xfrm>
          <a:prstGeom prst="straightConnector1">
            <a:avLst/>
          </a:prstGeom>
          <a:ln w="15875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6" name="Овал 55">
            <a:extLst>
              <a:ext uri="{FF2B5EF4-FFF2-40B4-BE49-F238E27FC236}">
                <a16:creationId xmlns="" xmlns:a16="http://schemas.microsoft.com/office/drawing/2014/main" id="{B36018B2-A42D-C7FF-339B-C286E05DE043}"/>
              </a:ext>
            </a:extLst>
          </p:cNvPr>
          <p:cNvSpPr/>
          <p:nvPr/>
        </p:nvSpPr>
        <p:spPr>
          <a:xfrm>
            <a:off x="5665462" y="4779133"/>
            <a:ext cx="63361" cy="63361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7" name="Прямая со стрелкой 56">
            <a:extLst>
              <a:ext uri="{FF2B5EF4-FFF2-40B4-BE49-F238E27FC236}">
                <a16:creationId xmlns="" xmlns:a16="http://schemas.microsoft.com/office/drawing/2014/main" id="{A489EC8B-B1F0-64FC-46D2-9A175C99AD4C}"/>
              </a:ext>
            </a:extLst>
          </p:cNvPr>
          <p:cNvCxnSpPr>
            <a:cxnSpLocks/>
          </p:cNvCxnSpPr>
          <p:nvPr/>
        </p:nvCxnSpPr>
        <p:spPr>
          <a:xfrm>
            <a:off x="1906418" y="3887568"/>
            <a:ext cx="1436348" cy="905203"/>
          </a:xfrm>
          <a:prstGeom prst="straightConnector1">
            <a:avLst/>
          </a:prstGeom>
          <a:ln w="15875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="" xmlns:a16="http://schemas.microsoft.com/office/drawing/2014/main" id="{ABD9F37D-A192-6080-274A-7998D65D2FE3}"/>
              </a:ext>
            </a:extLst>
          </p:cNvPr>
          <p:cNvCxnSpPr>
            <a:cxnSpLocks/>
            <a:endCxn id="53" idx="2"/>
          </p:cNvCxnSpPr>
          <p:nvPr/>
        </p:nvCxnSpPr>
        <p:spPr>
          <a:xfrm>
            <a:off x="1888244" y="3516120"/>
            <a:ext cx="4780633" cy="389866"/>
          </a:xfrm>
          <a:prstGeom prst="straightConnector1">
            <a:avLst/>
          </a:prstGeom>
          <a:ln w="15875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9" name="Овал 68">
            <a:extLst>
              <a:ext uri="{FF2B5EF4-FFF2-40B4-BE49-F238E27FC236}">
                <a16:creationId xmlns="" xmlns:a16="http://schemas.microsoft.com/office/drawing/2014/main" id="{F6252038-7B4F-D4D8-3C5E-7A82B0EFAFF6}"/>
              </a:ext>
            </a:extLst>
          </p:cNvPr>
          <p:cNvSpPr/>
          <p:nvPr/>
        </p:nvSpPr>
        <p:spPr>
          <a:xfrm>
            <a:off x="7418173" y="5152786"/>
            <a:ext cx="63361" cy="63361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0" name="Прямая со стрелкой 69">
            <a:extLst>
              <a:ext uri="{FF2B5EF4-FFF2-40B4-BE49-F238E27FC236}">
                <a16:creationId xmlns="" xmlns:a16="http://schemas.microsoft.com/office/drawing/2014/main" id="{51A760B3-0DF8-08D9-BB87-359643A724E0}"/>
              </a:ext>
            </a:extLst>
          </p:cNvPr>
          <p:cNvCxnSpPr>
            <a:cxnSpLocks/>
          </p:cNvCxnSpPr>
          <p:nvPr/>
        </p:nvCxnSpPr>
        <p:spPr>
          <a:xfrm>
            <a:off x="1906657" y="3763777"/>
            <a:ext cx="5460323" cy="746480"/>
          </a:xfrm>
          <a:prstGeom prst="straightConnector1">
            <a:avLst/>
          </a:prstGeom>
          <a:ln w="15875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2" name="Прямая со стрелкой 71">
            <a:extLst>
              <a:ext uri="{FF2B5EF4-FFF2-40B4-BE49-F238E27FC236}">
                <a16:creationId xmlns="" xmlns:a16="http://schemas.microsoft.com/office/drawing/2014/main" id="{162EBF00-5729-BDA4-4B6C-BBE76FA733D5}"/>
              </a:ext>
            </a:extLst>
          </p:cNvPr>
          <p:cNvCxnSpPr>
            <a:cxnSpLocks/>
          </p:cNvCxnSpPr>
          <p:nvPr/>
        </p:nvCxnSpPr>
        <p:spPr>
          <a:xfrm>
            <a:off x="7362216" y="4505461"/>
            <a:ext cx="82874" cy="650898"/>
          </a:xfrm>
          <a:prstGeom prst="straightConnector1">
            <a:avLst/>
          </a:prstGeom>
          <a:ln w="15875" cap="flat" cmpd="sng" algn="ctr">
            <a:solidFill>
              <a:srgbClr val="7030A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9" name="Прямая со стрелкой 108">
            <a:extLst>
              <a:ext uri="{FF2B5EF4-FFF2-40B4-BE49-F238E27FC236}">
                <a16:creationId xmlns="" xmlns:a16="http://schemas.microsoft.com/office/drawing/2014/main" id="{B6816F02-35AD-A3B3-FBBC-2A8239363C06}"/>
              </a:ext>
            </a:extLst>
          </p:cNvPr>
          <p:cNvCxnSpPr>
            <a:cxnSpLocks/>
          </p:cNvCxnSpPr>
          <p:nvPr/>
        </p:nvCxnSpPr>
        <p:spPr>
          <a:xfrm>
            <a:off x="1930225" y="5671505"/>
            <a:ext cx="4941180" cy="41277"/>
          </a:xfrm>
          <a:prstGeom prst="straightConnector1">
            <a:avLst/>
          </a:prstGeom>
          <a:ln w="15875" cap="flat" cmpd="sng" algn="ctr">
            <a:solidFill>
              <a:schemeClr val="accent1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2" name="Прямая со стрелкой 111">
            <a:extLst>
              <a:ext uri="{FF2B5EF4-FFF2-40B4-BE49-F238E27FC236}">
                <a16:creationId xmlns="" xmlns:a16="http://schemas.microsoft.com/office/drawing/2014/main" id="{6AD1510D-3B63-4AE0-099C-F7E0473F2EE8}"/>
              </a:ext>
            </a:extLst>
          </p:cNvPr>
          <p:cNvCxnSpPr>
            <a:cxnSpLocks/>
          </p:cNvCxnSpPr>
          <p:nvPr/>
        </p:nvCxnSpPr>
        <p:spPr>
          <a:xfrm flipH="1">
            <a:off x="6871405" y="4021752"/>
            <a:ext cx="10398" cy="1699333"/>
          </a:xfrm>
          <a:prstGeom prst="straightConnector1">
            <a:avLst/>
          </a:prstGeom>
          <a:ln w="15875" cap="flat" cmpd="sng" algn="ctr">
            <a:solidFill>
              <a:schemeClr val="accent1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3" name="Овал 122">
            <a:extLst>
              <a:ext uri="{FF2B5EF4-FFF2-40B4-BE49-F238E27FC236}">
                <a16:creationId xmlns="" xmlns:a16="http://schemas.microsoft.com/office/drawing/2014/main" id="{54A16C6A-DACC-97DF-D45F-4AB99F61F5C0}"/>
              </a:ext>
            </a:extLst>
          </p:cNvPr>
          <p:cNvSpPr/>
          <p:nvPr/>
        </p:nvSpPr>
        <p:spPr>
          <a:xfrm>
            <a:off x="4509394" y="4894427"/>
            <a:ext cx="63361" cy="63361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4" name="Прямая со стрелкой 123">
            <a:extLst>
              <a:ext uri="{FF2B5EF4-FFF2-40B4-BE49-F238E27FC236}">
                <a16:creationId xmlns="" xmlns:a16="http://schemas.microsoft.com/office/drawing/2014/main" id="{85FEA8E5-D634-C6EE-4947-3492859F825C}"/>
              </a:ext>
            </a:extLst>
          </p:cNvPr>
          <p:cNvCxnSpPr>
            <a:cxnSpLocks/>
            <a:stCxn id="187" idx="7"/>
          </p:cNvCxnSpPr>
          <p:nvPr/>
        </p:nvCxnSpPr>
        <p:spPr>
          <a:xfrm flipV="1">
            <a:off x="4591219" y="1487551"/>
            <a:ext cx="4805194" cy="3375194"/>
          </a:xfrm>
          <a:prstGeom prst="straightConnector1">
            <a:avLst/>
          </a:prstGeom>
          <a:ln w="1587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7" name="Прямая со стрелкой 126">
            <a:extLst>
              <a:ext uri="{FF2B5EF4-FFF2-40B4-BE49-F238E27FC236}">
                <a16:creationId xmlns="" xmlns:a16="http://schemas.microsoft.com/office/drawing/2014/main" id="{59B418DE-A5C9-9AE5-8079-598037E3B29E}"/>
              </a:ext>
            </a:extLst>
          </p:cNvPr>
          <p:cNvCxnSpPr>
            <a:cxnSpLocks/>
          </p:cNvCxnSpPr>
          <p:nvPr/>
        </p:nvCxnSpPr>
        <p:spPr>
          <a:xfrm flipV="1">
            <a:off x="7080818" y="1704849"/>
            <a:ext cx="2323532" cy="2016166"/>
          </a:xfrm>
          <a:prstGeom prst="straightConnector1">
            <a:avLst/>
          </a:prstGeom>
          <a:ln w="1587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0" name="Прямая со стрелкой 129">
            <a:extLst>
              <a:ext uri="{FF2B5EF4-FFF2-40B4-BE49-F238E27FC236}">
                <a16:creationId xmlns="" xmlns:a16="http://schemas.microsoft.com/office/drawing/2014/main" id="{C21F8776-9CE5-FD7C-3C80-917A6408D1FD}"/>
              </a:ext>
            </a:extLst>
          </p:cNvPr>
          <p:cNvCxnSpPr>
            <a:cxnSpLocks/>
          </p:cNvCxnSpPr>
          <p:nvPr/>
        </p:nvCxnSpPr>
        <p:spPr>
          <a:xfrm flipV="1">
            <a:off x="6977452" y="1887702"/>
            <a:ext cx="2420448" cy="2431079"/>
          </a:xfrm>
          <a:prstGeom prst="straightConnector1">
            <a:avLst/>
          </a:prstGeom>
          <a:ln w="1587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2" name="Овал 131">
            <a:extLst>
              <a:ext uri="{FF2B5EF4-FFF2-40B4-BE49-F238E27FC236}">
                <a16:creationId xmlns="" xmlns:a16="http://schemas.microsoft.com/office/drawing/2014/main" id="{DCD4E018-BB88-096E-93C6-DE70F9774368}"/>
              </a:ext>
            </a:extLst>
          </p:cNvPr>
          <p:cNvSpPr/>
          <p:nvPr/>
        </p:nvSpPr>
        <p:spPr>
          <a:xfrm>
            <a:off x="7537491" y="5113552"/>
            <a:ext cx="63361" cy="63361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3" name="Прямая со стрелкой 132">
            <a:extLst>
              <a:ext uri="{FF2B5EF4-FFF2-40B4-BE49-F238E27FC236}">
                <a16:creationId xmlns="" xmlns:a16="http://schemas.microsoft.com/office/drawing/2014/main" id="{0F2182D9-220F-49AE-F7D5-3D3D993C0507}"/>
              </a:ext>
            </a:extLst>
          </p:cNvPr>
          <p:cNvCxnSpPr>
            <a:cxnSpLocks/>
          </p:cNvCxnSpPr>
          <p:nvPr/>
        </p:nvCxnSpPr>
        <p:spPr>
          <a:xfrm flipV="1">
            <a:off x="7584068" y="2063359"/>
            <a:ext cx="1813593" cy="3051737"/>
          </a:xfrm>
          <a:prstGeom prst="straightConnector1">
            <a:avLst/>
          </a:prstGeom>
          <a:ln w="1587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6" name="Прямая со стрелкой 135">
            <a:extLst>
              <a:ext uri="{FF2B5EF4-FFF2-40B4-BE49-F238E27FC236}">
                <a16:creationId xmlns="" xmlns:a16="http://schemas.microsoft.com/office/drawing/2014/main" id="{D265868C-9BC5-F6F4-1DD6-E8E62555314E}"/>
              </a:ext>
            </a:extLst>
          </p:cNvPr>
          <p:cNvCxnSpPr>
            <a:cxnSpLocks/>
          </p:cNvCxnSpPr>
          <p:nvPr/>
        </p:nvCxnSpPr>
        <p:spPr>
          <a:xfrm flipV="1">
            <a:off x="9399586" y="1473985"/>
            <a:ext cx="612299" cy="15153"/>
          </a:xfrm>
          <a:prstGeom prst="straightConnector1">
            <a:avLst/>
          </a:prstGeom>
          <a:ln w="1587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0" name="Прямая со стрелкой 139">
            <a:extLst>
              <a:ext uri="{FF2B5EF4-FFF2-40B4-BE49-F238E27FC236}">
                <a16:creationId xmlns="" xmlns:a16="http://schemas.microsoft.com/office/drawing/2014/main" id="{255656E3-5124-F688-FB5D-0E4045570A13}"/>
              </a:ext>
            </a:extLst>
          </p:cNvPr>
          <p:cNvCxnSpPr>
            <a:cxnSpLocks/>
          </p:cNvCxnSpPr>
          <p:nvPr/>
        </p:nvCxnSpPr>
        <p:spPr>
          <a:xfrm flipV="1">
            <a:off x="9397900" y="1689696"/>
            <a:ext cx="612299" cy="15153"/>
          </a:xfrm>
          <a:prstGeom prst="straightConnector1">
            <a:avLst/>
          </a:prstGeom>
          <a:ln w="1587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3" name="Прямая со стрелкой 142">
            <a:extLst>
              <a:ext uri="{FF2B5EF4-FFF2-40B4-BE49-F238E27FC236}">
                <a16:creationId xmlns="" xmlns:a16="http://schemas.microsoft.com/office/drawing/2014/main" id="{3FFB9D2A-3787-0094-1C3E-157C3F4E1B54}"/>
              </a:ext>
            </a:extLst>
          </p:cNvPr>
          <p:cNvCxnSpPr>
            <a:cxnSpLocks/>
          </p:cNvCxnSpPr>
          <p:nvPr/>
        </p:nvCxnSpPr>
        <p:spPr>
          <a:xfrm flipV="1">
            <a:off x="9397661" y="1865353"/>
            <a:ext cx="612299" cy="15153"/>
          </a:xfrm>
          <a:prstGeom prst="straightConnector1">
            <a:avLst/>
          </a:prstGeom>
          <a:ln w="1587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7" name="Прямая со стрелкой 146">
            <a:extLst>
              <a:ext uri="{FF2B5EF4-FFF2-40B4-BE49-F238E27FC236}">
                <a16:creationId xmlns="" xmlns:a16="http://schemas.microsoft.com/office/drawing/2014/main" id="{463511AF-510F-4ABC-E598-C3B0240F5E44}"/>
              </a:ext>
            </a:extLst>
          </p:cNvPr>
          <p:cNvCxnSpPr>
            <a:cxnSpLocks/>
          </p:cNvCxnSpPr>
          <p:nvPr/>
        </p:nvCxnSpPr>
        <p:spPr>
          <a:xfrm flipV="1">
            <a:off x="9400258" y="2028517"/>
            <a:ext cx="612299" cy="15153"/>
          </a:xfrm>
          <a:prstGeom prst="straightConnector1">
            <a:avLst/>
          </a:prstGeom>
          <a:ln w="1587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7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9924845" y="1428895"/>
            <a:ext cx="1964464" cy="699149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  <a:ln w="12700"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Зона с/х использования</a:t>
            </a:r>
          </a:p>
        </p:txBody>
      </p:sp>
      <p:sp>
        <p:nvSpPr>
          <p:cNvPr id="49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161218" y="3269376"/>
            <a:ext cx="1964463" cy="767158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  <a:ln w="12700"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Зона промышленного развития</a:t>
            </a:r>
          </a:p>
        </p:txBody>
      </p:sp>
      <p:cxnSp>
        <p:nvCxnSpPr>
          <p:cNvPr id="157" name="Прямая со стрелкой 156">
            <a:extLst>
              <a:ext uri="{FF2B5EF4-FFF2-40B4-BE49-F238E27FC236}">
                <a16:creationId xmlns="" xmlns:a16="http://schemas.microsoft.com/office/drawing/2014/main" id="{9D06088E-DB6D-B8ED-037C-99BC8126E3D8}"/>
              </a:ext>
            </a:extLst>
          </p:cNvPr>
          <p:cNvCxnSpPr>
            <a:cxnSpLocks/>
          </p:cNvCxnSpPr>
          <p:nvPr/>
        </p:nvCxnSpPr>
        <p:spPr>
          <a:xfrm>
            <a:off x="4842364" y="5407500"/>
            <a:ext cx="4597783" cy="44841"/>
          </a:xfrm>
          <a:prstGeom prst="straightConnector1">
            <a:avLst/>
          </a:prstGeom>
          <a:ln w="15875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0" name="Прямая со стрелкой 159">
            <a:extLst>
              <a:ext uri="{FF2B5EF4-FFF2-40B4-BE49-F238E27FC236}">
                <a16:creationId xmlns="" xmlns:a16="http://schemas.microsoft.com/office/drawing/2014/main" id="{03E8213E-CE74-4ACB-CFFE-1E1730ED30D9}"/>
              </a:ext>
            </a:extLst>
          </p:cNvPr>
          <p:cNvCxnSpPr>
            <a:cxnSpLocks/>
          </p:cNvCxnSpPr>
          <p:nvPr/>
        </p:nvCxnSpPr>
        <p:spPr>
          <a:xfrm flipH="1">
            <a:off x="9440147" y="3729301"/>
            <a:ext cx="4574" cy="1763524"/>
          </a:xfrm>
          <a:prstGeom prst="straightConnector1">
            <a:avLst/>
          </a:prstGeom>
          <a:ln w="15875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3" name="Прямая со стрелкой 162">
            <a:extLst>
              <a:ext uri="{FF2B5EF4-FFF2-40B4-BE49-F238E27FC236}">
                <a16:creationId xmlns="" xmlns:a16="http://schemas.microsoft.com/office/drawing/2014/main" id="{C39524C3-8566-39FA-047C-6BE7B19E8305}"/>
              </a:ext>
            </a:extLst>
          </p:cNvPr>
          <p:cNvCxnSpPr>
            <a:cxnSpLocks/>
          </p:cNvCxnSpPr>
          <p:nvPr/>
        </p:nvCxnSpPr>
        <p:spPr>
          <a:xfrm flipV="1">
            <a:off x="9440147" y="3731632"/>
            <a:ext cx="590202" cy="8907"/>
          </a:xfrm>
          <a:prstGeom prst="straightConnector1">
            <a:avLst/>
          </a:prstGeom>
          <a:ln w="15875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7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9924845" y="3309319"/>
            <a:ext cx="1964464" cy="687273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  <a:ln w="12700"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ru-RU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Туристко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-рекреационная зона</a:t>
            </a:r>
          </a:p>
        </p:txBody>
      </p:sp>
      <p:cxnSp>
        <p:nvCxnSpPr>
          <p:cNvPr id="169" name="Прямая со стрелкой 168">
            <a:extLst>
              <a:ext uri="{FF2B5EF4-FFF2-40B4-BE49-F238E27FC236}">
                <a16:creationId xmlns="" xmlns:a16="http://schemas.microsoft.com/office/drawing/2014/main" id="{A10C9C27-CF36-23FA-6B04-918AFD94F10C}"/>
              </a:ext>
            </a:extLst>
          </p:cNvPr>
          <p:cNvCxnSpPr>
            <a:cxnSpLocks/>
          </p:cNvCxnSpPr>
          <p:nvPr/>
        </p:nvCxnSpPr>
        <p:spPr>
          <a:xfrm>
            <a:off x="4738889" y="4983748"/>
            <a:ext cx="112999" cy="415652"/>
          </a:xfrm>
          <a:prstGeom prst="straightConnector1">
            <a:avLst/>
          </a:prstGeom>
          <a:ln w="15875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7" name="Прямая со стрелкой 176">
            <a:extLst>
              <a:ext uri="{FF2B5EF4-FFF2-40B4-BE49-F238E27FC236}">
                <a16:creationId xmlns="" xmlns:a16="http://schemas.microsoft.com/office/drawing/2014/main" id="{8A8205DB-D985-BF09-8F2E-A0ADA566B939}"/>
              </a:ext>
            </a:extLst>
          </p:cNvPr>
          <p:cNvCxnSpPr>
            <a:cxnSpLocks/>
          </p:cNvCxnSpPr>
          <p:nvPr/>
        </p:nvCxnSpPr>
        <p:spPr>
          <a:xfrm>
            <a:off x="6258206" y="2377930"/>
            <a:ext cx="3720819" cy="1044131"/>
          </a:xfrm>
          <a:prstGeom prst="straightConnector1">
            <a:avLst/>
          </a:prstGeom>
          <a:ln w="15875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6" name="Овал 175">
            <a:extLst>
              <a:ext uri="{FF2B5EF4-FFF2-40B4-BE49-F238E27FC236}">
                <a16:creationId xmlns="" xmlns:a16="http://schemas.microsoft.com/office/drawing/2014/main" id="{0A62353A-A952-C09D-61BC-5F2AA9B5FC53}"/>
              </a:ext>
            </a:extLst>
          </p:cNvPr>
          <p:cNvSpPr/>
          <p:nvPr/>
        </p:nvSpPr>
        <p:spPr>
          <a:xfrm>
            <a:off x="6211864" y="2339777"/>
            <a:ext cx="63361" cy="63361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Овал 178">
            <a:extLst>
              <a:ext uri="{FF2B5EF4-FFF2-40B4-BE49-F238E27FC236}">
                <a16:creationId xmlns="" xmlns:a16="http://schemas.microsoft.com/office/drawing/2014/main" id="{5EDD37FC-BC76-EA31-AD29-0B77EDC1DE40}"/>
              </a:ext>
            </a:extLst>
          </p:cNvPr>
          <p:cNvSpPr/>
          <p:nvPr/>
        </p:nvSpPr>
        <p:spPr>
          <a:xfrm>
            <a:off x="5972434" y="2342456"/>
            <a:ext cx="113294" cy="1132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Овал 179">
            <a:extLst>
              <a:ext uri="{FF2B5EF4-FFF2-40B4-BE49-F238E27FC236}">
                <a16:creationId xmlns="" xmlns:a16="http://schemas.microsoft.com/office/drawing/2014/main" id="{007FA284-0F4F-5DE4-0685-08AD9E7DAB09}"/>
              </a:ext>
            </a:extLst>
          </p:cNvPr>
          <p:cNvSpPr/>
          <p:nvPr/>
        </p:nvSpPr>
        <p:spPr>
          <a:xfrm>
            <a:off x="5749989" y="3496966"/>
            <a:ext cx="113294" cy="11329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2" name="Овал 181">
            <a:extLst>
              <a:ext uri="{FF2B5EF4-FFF2-40B4-BE49-F238E27FC236}">
                <a16:creationId xmlns="" xmlns:a16="http://schemas.microsoft.com/office/drawing/2014/main" id="{D0C272A6-7962-91D2-41CD-0B8CF3B2D1CC}"/>
              </a:ext>
            </a:extLst>
          </p:cNvPr>
          <p:cNvSpPr/>
          <p:nvPr/>
        </p:nvSpPr>
        <p:spPr>
          <a:xfrm>
            <a:off x="6642284" y="3864492"/>
            <a:ext cx="113294" cy="11329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3" name="Овал 182">
            <a:extLst>
              <a:ext uri="{FF2B5EF4-FFF2-40B4-BE49-F238E27FC236}">
                <a16:creationId xmlns="" xmlns:a16="http://schemas.microsoft.com/office/drawing/2014/main" id="{6FDF23BC-6CAF-D5D4-2A96-439C4338113E}"/>
              </a:ext>
            </a:extLst>
          </p:cNvPr>
          <p:cNvSpPr/>
          <p:nvPr/>
        </p:nvSpPr>
        <p:spPr>
          <a:xfrm>
            <a:off x="5646672" y="4734995"/>
            <a:ext cx="113294" cy="11329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4" name="Овал 183">
            <a:extLst>
              <a:ext uri="{FF2B5EF4-FFF2-40B4-BE49-F238E27FC236}">
                <a16:creationId xmlns="" xmlns:a16="http://schemas.microsoft.com/office/drawing/2014/main" id="{37799495-01C5-32BB-6E80-6758C2F75E3A}"/>
              </a:ext>
            </a:extLst>
          </p:cNvPr>
          <p:cNvSpPr/>
          <p:nvPr/>
        </p:nvSpPr>
        <p:spPr>
          <a:xfrm>
            <a:off x="7387996" y="5137046"/>
            <a:ext cx="113294" cy="11329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5" name="Овал 184">
            <a:extLst>
              <a:ext uri="{FF2B5EF4-FFF2-40B4-BE49-F238E27FC236}">
                <a16:creationId xmlns="" xmlns:a16="http://schemas.microsoft.com/office/drawing/2014/main" id="{EA6F60C6-83E2-8DCE-949B-127459279355}"/>
              </a:ext>
            </a:extLst>
          </p:cNvPr>
          <p:cNvSpPr/>
          <p:nvPr/>
        </p:nvSpPr>
        <p:spPr>
          <a:xfrm>
            <a:off x="6826787" y="3935940"/>
            <a:ext cx="113294" cy="11329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7" name="Овал 186">
            <a:extLst>
              <a:ext uri="{FF2B5EF4-FFF2-40B4-BE49-F238E27FC236}">
                <a16:creationId xmlns="" xmlns:a16="http://schemas.microsoft.com/office/drawing/2014/main" id="{3566611B-93E4-62F7-B062-C40FADFB4136}"/>
              </a:ext>
            </a:extLst>
          </p:cNvPr>
          <p:cNvSpPr/>
          <p:nvPr/>
        </p:nvSpPr>
        <p:spPr>
          <a:xfrm>
            <a:off x="4494517" y="4846153"/>
            <a:ext cx="113294" cy="11329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Овал 189">
            <a:extLst>
              <a:ext uri="{FF2B5EF4-FFF2-40B4-BE49-F238E27FC236}">
                <a16:creationId xmlns="" xmlns:a16="http://schemas.microsoft.com/office/drawing/2014/main" id="{10B6BBA5-E10C-0691-A38E-5BFAC350F60A}"/>
              </a:ext>
            </a:extLst>
          </p:cNvPr>
          <p:cNvSpPr/>
          <p:nvPr/>
        </p:nvSpPr>
        <p:spPr>
          <a:xfrm>
            <a:off x="7032690" y="3648597"/>
            <a:ext cx="113294" cy="11329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1" name="Овал 190">
            <a:extLst>
              <a:ext uri="{FF2B5EF4-FFF2-40B4-BE49-F238E27FC236}">
                <a16:creationId xmlns="" xmlns:a16="http://schemas.microsoft.com/office/drawing/2014/main" id="{DE804842-B30F-83D0-4162-D77C6662EB89}"/>
              </a:ext>
            </a:extLst>
          </p:cNvPr>
          <p:cNvSpPr/>
          <p:nvPr/>
        </p:nvSpPr>
        <p:spPr>
          <a:xfrm>
            <a:off x="6943550" y="4246040"/>
            <a:ext cx="113294" cy="11329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2" name="Овал 191">
            <a:extLst>
              <a:ext uri="{FF2B5EF4-FFF2-40B4-BE49-F238E27FC236}">
                <a16:creationId xmlns="" xmlns:a16="http://schemas.microsoft.com/office/drawing/2014/main" id="{65487BEB-6B99-7F40-4997-97B86CB30093}"/>
              </a:ext>
            </a:extLst>
          </p:cNvPr>
          <p:cNvSpPr/>
          <p:nvPr/>
        </p:nvSpPr>
        <p:spPr>
          <a:xfrm>
            <a:off x="7523405" y="5071172"/>
            <a:ext cx="113294" cy="11329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3" name="Овал 192">
            <a:extLst>
              <a:ext uri="{FF2B5EF4-FFF2-40B4-BE49-F238E27FC236}">
                <a16:creationId xmlns="" xmlns:a16="http://schemas.microsoft.com/office/drawing/2014/main" id="{868A2018-0E9F-E851-9A06-9F285CE5721F}"/>
              </a:ext>
            </a:extLst>
          </p:cNvPr>
          <p:cNvSpPr/>
          <p:nvPr/>
        </p:nvSpPr>
        <p:spPr>
          <a:xfrm>
            <a:off x="6178388" y="2320340"/>
            <a:ext cx="113294" cy="113294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161219" y="5324634"/>
            <a:ext cx="1972554" cy="687273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  <a:ln w="12700"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Зона смешанной застройки</a:t>
            </a:r>
          </a:p>
        </p:txBody>
      </p:sp>
      <p:sp>
        <p:nvSpPr>
          <p:cNvPr id="196" name="Овал 195">
            <a:extLst>
              <a:ext uri="{FF2B5EF4-FFF2-40B4-BE49-F238E27FC236}">
                <a16:creationId xmlns="" xmlns:a16="http://schemas.microsoft.com/office/drawing/2014/main" id="{7BED5879-590D-5DE6-3B23-09D9AD2A8DA8}"/>
              </a:ext>
            </a:extLst>
          </p:cNvPr>
          <p:cNvSpPr/>
          <p:nvPr/>
        </p:nvSpPr>
        <p:spPr>
          <a:xfrm>
            <a:off x="7031509" y="3927366"/>
            <a:ext cx="113294" cy="113294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7" name="Прямая со стрелкой 196">
            <a:extLst>
              <a:ext uri="{FF2B5EF4-FFF2-40B4-BE49-F238E27FC236}">
                <a16:creationId xmlns="" xmlns:a16="http://schemas.microsoft.com/office/drawing/2014/main" id="{F64CB9E3-6BB4-1EBA-63DE-F3CD7A85A9F8}"/>
              </a:ext>
            </a:extLst>
          </p:cNvPr>
          <p:cNvCxnSpPr>
            <a:cxnSpLocks/>
          </p:cNvCxnSpPr>
          <p:nvPr/>
        </p:nvCxnSpPr>
        <p:spPr>
          <a:xfrm>
            <a:off x="7144803" y="4009548"/>
            <a:ext cx="2872764" cy="1399538"/>
          </a:xfrm>
          <a:prstGeom prst="straightConnector1">
            <a:avLst/>
          </a:prstGeom>
          <a:ln w="158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5" name="object 35">
            <a:extLst>
              <a:ext uri="{FF2B5EF4-FFF2-40B4-BE49-F238E27FC236}">
                <a16:creationId xmlns="" xmlns:a16="http://schemas.microsoft.com/office/drawing/2014/main" id="{72036419-E231-6484-E28A-73A64E0DDDE1}"/>
              </a:ext>
            </a:extLst>
          </p:cNvPr>
          <p:cNvSpPr/>
          <p:nvPr/>
        </p:nvSpPr>
        <p:spPr>
          <a:xfrm>
            <a:off x="9924844" y="5216148"/>
            <a:ext cx="1964464" cy="806138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  <a:ln w="12700"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Зона инженерной 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транспортной инфраструктуры</a:t>
            </a:r>
          </a:p>
        </p:txBody>
      </p:sp>
      <p:sp>
        <p:nvSpPr>
          <p:cNvPr id="202" name="Овал 201">
            <a:extLst>
              <a:ext uri="{FF2B5EF4-FFF2-40B4-BE49-F238E27FC236}">
                <a16:creationId xmlns="" xmlns:a16="http://schemas.microsoft.com/office/drawing/2014/main" id="{C27E57B7-7F19-63E1-B349-2F9F4A1EAFF8}"/>
              </a:ext>
            </a:extLst>
          </p:cNvPr>
          <p:cNvSpPr/>
          <p:nvPr/>
        </p:nvSpPr>
        <p:spPr>
          <a:xfrm>
            <a:off x="4660926" y="4848968"/>
            <a:ext cx="113294" cy="113294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07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4C2AEB6-0BA1-8A53-A125-4FA668D5F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5">
            <a:extLst>
              <a:ext uri="{FF2B5EF4-FFF2-40B4-BE49-F238E27FC236}">
                <a16:creationId xmlns="" xmlns:a16="http://schemas.microsoft.com/office/drawing/2014/main" id="{B69E23FD-80DF-9C7D-C87F-5FD6DC61876B}"/>
              </a:ext>
            </a:extLst>
          </p:cNvPr>
          <p:cNvSpPr/>
          <p:nvPr/>
        </p:nvSpPr>
        <p:spPr>
          <a:xfrm>
            <a:off x="222024" y="1140593"/>
            <a:ext cx="11621231" cy="5065545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/>
          <a:lstStyle/>
          <a:p>
            <a:pPr algn="ctr"/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35">
            <a:extLst>
              <a:ext uri="{FF2B5EF4-FFF2-40B4-BE49-F238E27FC236}">
                <a16:creationId xmlns="" xmlns:a16="http://schemas.microsoft.com/office/drawing/2014/main" id="{7E84EE0E-E5FA-D412-949A-2A1F68F9D03D}"/>
              </a:ext>
            </a:extLst>
          </p:cNvPr>
          <p:cNvSpPr/>
          <p:nvPr/>
        </p:nvSpPr>
        <p:spPr>
          <a:xfrm>
            <a:off x="3153711" y="4864929"/>
            <a:ext cx="8593790" cy="809554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 anchor="ctr"/>
          <a:lstStyle/>
          <a:p>
            <a:pPr algn="ctr"/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bject 35">
            <a:extLst>
              <a:ext uri="{FF2B5EF4-FFF2-40B4-BE49-F238E27FC236}">
                <a16:creationId xmlns="" xmlns:a16="http://schemas.microsoft.com/office/drawing/2014/main" id="{7F0B4F73-D86A-43AC-400C-215235567F85}"/>
              </a:ext>
            </a:extLst>
          </p:cNvPr>
          <p:cNvSpPr/>
          <p:nvPr/>
        </p:nvSpPr>
        <p:spPr>
          <a:xfrm>
            <a:off x="318973" y="4862229"/>
            <a:ext cx="3306777" cy="809554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algn="ctr"/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35">
            <a:extLst>
              <a:ext uri="{FF2B5EF4-FFF2-40B4-BE49-F238E27FC236}">
                <a16:creationId xmlns="" xmlns:a16="http://schemas.microsoft.com/office/drawing/2014/main" id="{345B6FCC-E366-0B85-52C9-3AC40885620F}"/>
              </a:ext>
            </a:extLst>
          </p:cNvPr>
          <p:cNvSpPr/>
          <p:nvPr/>
        </p:nvSpPr>
        <p:spPr>
          <a:xfrm>
            <a:off x="4136229" y="2952301"/>
            <a:ext cx="7611272" cy="689814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 anchor="ctr"/>
          <a:lstStyle/>
          <a:p>
            <a:pPr algn="ctr"/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bject 35">
            <a:extLst>
              <a:ext uri="{FF2B5EF4-FFF2-40B4-BE49-F238E27FC236}">
                <a16:creationId xmlns="" xmlns:a16="http://schemas.microsoft.com/office/drawing/2014/main" id="{FAFA3C26-53DF-2E75-FD77-E1C6EF17096C}"/>
              </a:ext>
            </a:extLst>
          </p:cNvPr>
          <p:cNvSpPr/>
          <p:nvPr/>
        </p:nvSpPr>
        <p:spPr>
          <a:xfrm>
            <a:off x="4281480" y="1295636"/>
            <a:ext cx="7466020" cy="809554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 anchor="ctr"/>
          <a:lstStyle/>
          <a:p>
            <a:pPr algn="ctr"/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91A715EC-C8C1-5320-C0B3-C7628859EA79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261E19F6-D3F9-8314-3587-66F6E60B3056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7F21D348-2823-3D10-18F2-AF457D25835B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18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="" xmlns:a16="http://schemas.microsoft.com/office/drawing/2014/main" id="{644A0954-20A3-A477-90AF-916103BF1DE2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ПЕРСПЕКТИВНЫЕ СТРАТЕГИЧЕСКИЕ ИНВЕСТИЦИОННЫЕ ПРОЕКТЫ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="" xmlns:a16="http://schemas.microsoft.com/office/drawing/2014/main" id="{5396C28E-ADBB-92D4-1CAD-C622F23BAA27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4" name="object 6">
              <a:extLst>
                <a:ext uri="{FF2B5EF4-FFF2-40B4-BE49-F238E27FC236}">
                  <a16:creationId xmlns="" xmlns:a16="http://schemas.microsoft.com/office/drawing/2014/main" id="{B42550AE-0DB5-DB84-19AF-09D909BD9B21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6" name="object 7">
                <a:extLst>
                  <a:ext uri="{FF2B5EF4-FFF2-40B4-BE49-F238E27FC236}">
                    <a16:creationId xmlns="" xmlns:a16="http://schemas.microsoft.com/office/drawing/2014/main" id="{08FA3AEC-E32C-F4E9-98F1-8F185422B1F0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7" name="object 8">
                <a:extLst>
                  <a:ext uri="{FF2B5EF4-FFF2-40B4-BE49-F238E27FC236}">
                    <a16:creationId xmlns="" xmlns:a16="http://schemas.microsoft.com/office/drawing/2014/main" id="{FD6FCF17-AA20-D144-ED08-FB0F1F9E2FDB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8" name="object 9">
                <a:extLst>
                  <a:ext uri="{FF2B5EF4-FFF2-40B4-BE49-F238E27FC236}">
                    <a16:creationId xmlns="" xmlns:a16="http://schemas.microsoft.com/office/drawing/2014/main" id="{9991D7B5-5E46-721C-2FE0-A271617677DE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0">
                <a:extLst>
                  <a:ext uri="{FF2B5EF4-FFF2-40B4-BE49-F238E27FC236}">
                    <a16:creationId xmlns="" xmlns:a16="http://schemas.microsoft.com/office/drawing/2014/main" id="{E625D15B-F0D5-6203-3A3C-28C7A98EF76C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0" name="object 11">
                <a:extLst>
                  <a:ext uri="{FF2B5EF4-FFF2-40B4-BE49-F238E27FC236}">
                    <a16:creationId xmlns="" xmlns:a16="http://schemas.microsoft.com/office/drawing/2014/main" id="{2E801D28-120F-04A5-488B-DB90BC978BF8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1" name="object 12">
                <a:extLst>
                  <a:ext uri="{FF2B5EF4-FFF2-40B4-BE49-F238E27FC236}">
                    <a16:creationId xmlns="" xmlns:a16="http://schemas.microsoft.com/office/drawing/2014/main" id="{90EE6873-7AFC-858A-79C6-B434E83E9E53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2" name="object 13">
                <a:extLst>
                  <a:ext uri="{FF2B5EF4-FFF2-40B4-BE49-F238E27FC236}">
                    <a16:creationId xmlns="" xmlns:a16="http://schemas.microsoft.com/office/drawing/2014/main" id="{3E2CF17B-4E9B-6E4F-7821-021377AE9D4B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3" name="object 14">
                <a:extLst>
                  <a:ext uri="{FF2B5EF4-FFF2-40B4-BE49-F238E27FC236}">
                    <a16:creationId xmlns="" xmlns:a16="http://schemas.microsoft.com/office/drawing/2014/main" id="{15B4A7FA-FB27-F753-AA1D-EB2BFAD15384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4" name="object 15">
                <a:extLst>
                  <a:ext uri="{FF2B5EF4-FFF2-40B4-BE49-F238E27FC236}">
                    <a16:creationId xmlns="" xmlns:a16="http://schemas.microsoft.com/office/drawing/2014/main" id="{9BCBAC77-4E53-EDA7-B6AA-0B7F9A352B7E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5" name="object 16">
                <a:extLst>
                  <a:ext uri="{FF2B5EF4-FFF2-40B4-BE49-F238E27FC236}">
                    <a16:creationId xmlns="" xmlns:a16="http://schemas.microsoft.com/office/drawing/2014/main" id="{E1A48AFE-16B5-357E-A17B-3D8FE3F6FB44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6" name="object 17">
                <a:extLst>
                  <a:ext uri="{FF2B5EF4-FFF2-40B4-BE49-F238E27FC236}">
                    <a16:creationId xmlns="" xmlns:a16="http://schemas.microsoft.com/office/drawing/2014/main" id="{D917138C-3613-110A-7D21-1445900718A3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7" name="object 18">
                <a:extLst>
                  <a:ext uri="{FF2B5EF4-FFF2-40B4-BE49-F238E27FC236}">
                    <a16:creationId xmlns="" xmlns:a16="http://schemas.microsoft.com/office/drawing/2014/main" id="{D2ACAEF8-3728-5C7F-CDA7-61169FD6266C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8" name="object 19">
                <a:extLst>
                  <a:ext uri="{FF2B5EF4-FFF2-40B4-BE49-F238E27FC236}">
                    <a16:creationId xmlns="" xmlns:a16="http://schemas.microsoft.com/office/drawing/2014/main" id="{AC55E0FE-9772-57B7-4EA7-EE9DA7A814AF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9" name="object 20">
                <a:extLst>
                  <a:ext uri="{FF2B5EF4-FFF2-40B4-BE49-F238E27FC236}">
                    <a16:creationId xmlns="" xmlns:a16="http://schemas.microsoft.com/office/drawing/2014/main" id="{05942FFD-47F2-6C98-3A8D-7A03CDC22F6D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90" name="object 21">
                <a:extLst>
                  <a:ext uri="{FF2B5EF4-FFF2-40B4-BE49-F238E27FC236}">
                    <a16:creationId xmlns="" xmlns:a16="http://schemas.microsoft.com/office/drawing/2014/main" id="{D3B9430B-40D6-E25F-9962-2B5084059BFD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2">
                <a:extLst>
                  <a:ext uri="{FF2B5EF4-FFF2-40B4-BE49-F238E27FC236}">
                    <a16:creationId xmlns="" xmlns:a16="http://schemas.microsoft.com/office/drawing/2014/main" id="{20ADA750-E169-059E-620B-397E67E8179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2" name="object 23">
                <a:extLst>
                  <a:ext uri="{FF2B5EF4-FFF2-40B4-BE49-F238E27FC236}">
                    <a16:creationId xmlns="" xmlns:a16="http://schemas.microsoft.com/office/drawing/2014/main" id="{42EB67E8-0B30-9ACD-9880-09A8F32DEE1C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3" name="object 24">
                <a:extLst>
                  <a:ext uri="{FF2B5EF4-FFF2-40B4-BE49-F238E27FC236}">
                    <a16:creationId xmlns="" xmlns:a16="http://schemas.microsoft.com/office/drawing/2014/main" id="{ABE01A76-DDAC-DB2C-1EC2-0C874D82A5F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4" name="object 25">
                <a:extLst>
                  <a:ext uri="{FF2B5EF4-FFF2-40B4-BE49-F238E27FC236}">
                    <a16:creationId xmlns="" xmlns:a16="http://schemas.microsoft.com/office/drawing/2014/main" id="{A23EDB08-C70A-D0E9-990F-70AF71EFEDE8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5" name="object 26">
                <a:extLst>
                  <a:ext uri="{FF2B5EF4-FFF2-40B4-BE49-F238E27FC236}">
                    <a16:creationId xmlns="" xmlns:a16="http://schemas.microsoft.com/office/drawing/2014/main" id="{E16C97BA-9E80-B603-E37B-F55B94A22C4F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6" name="object 27">
                <a:extLst>
                  <a:ext uri="{FF2B5EF4-FFF2-40B4-BE49-F238E27FC236}">
                    <a16:creationId xmlns="" xmlns:a16="http://schemas.microsoft.com/office/drawing/2014/main" id="{2701F2A1-087E-4642-25EF-04058247AF26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7" name="object 28">
                <a:extLst>
                  <a:ext uri="{FF2B5EF4-FFF2-40B4-BE49-F238E27FC236}">
                    <a16:creationId xmlns="" xmlns:a16="http://schemas.microsoft.com/office/drawing/2014/main" id="{1E1F520C-6E79-232A-B541-F9648B65467B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8" name="object 29">
                <a:extLst>
                  <a:ext uri="{FF2B5EF4-FFF2-40B4-BE49-F238E27FC236}">
                    <a16:creationId xmlns="" xmlns:a16="http://schemas.microsoft.com/office/drawing/2014/main" id="{78E8F1E4-F41D-2F98-0759-2F4F30A95B1C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0">
                <a:extLst>
                  <a:ext uri="{FF2B5EF4-FFF2-40B4-BE49-F238E27FC236}">
                    <a16:creationId xmlns="" xmlns:a16="http://schemas.microsoft.com/office/drawing/2014/main" id="{1DFC0281-F588-18F0-F71A-A7F74BC86AA1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0" name="object 31">
                <a:extLst>
                  <a:ext uri="{FF2B5EF4-FFF2-40B4-BE49-F238E27FC236}">
                    <a16:creationId xmlns="" xmlns:a16="http://schemas.microsoft.com/office/drawing/2014/main" id="{782C06C7-80A4-E19A-C693-2ADD9E5ACB41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1" name="object 32">
                <a:extLst>
                  <a:ext uri="{FF2B5EF4-FFF2-40B4-BE49-F238E27FC236}">
                    <a16:creationId xmlns="" xmlns:a16="http://schemas.microsoft.com/office/drawing/2014/main" id="{3B402575-30AC-D120-00A0-DCE1C05B04A2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2" name="object 33">
                <a:extLst>
                  <a:ext uri="{FF2B5EF4-FFF2-40B4-BE49-F238E27FC236}">
                    <a16:creationId xmlns="" xmlns:a16="http://schemas.microsoft.com/office/drawing/2014/main" id="{034E399F-AE80-FCC7-2F06-04219FE6AB82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5" name="object 34">
              <a:extLst>
                <a:ext uri="{FF2B5EF4-FFF2-40B4-BE49-F238E27FC236}">
                  <a16:creationId xmlns="" xmlns:a16="http://schemas.microsoft.com/office/drawing/2014/main" id="{54ABF73C-C6CA-B245-C5A5-C83DF979F415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3" name="object 34">
            <a:extLst>
              <a:ext uri="{FF2B5EF4-FFF2-40B4-BE49-F238E27FC236}">
                <a16:creationId xmlns="" xmlns:a16="http://schemas.microsoft.com/office/drawing/2014/main" id="{8A3E13EC-96AD-FBD9-E9BE-F6B2C98C8836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Picture 2" descr="Логотип">
            <a:extLst>
              <a:ext uri="{FF2B5EF4-FFF2-40B4-BE49-F238E27FC236}">
                <a16:creationId xmlns="" xmlns:a16="http://schemas.microsoft.com/office/drawing/2014/main" id="{717FFAE7-E986-C2CE-76B0-0EF940609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32CFE24F-1160-8EFC-21BB-2518045EBE4B}"/>
              </a:ext>
            </a:extLst>
          </p:cNvPr>
          <p:cNvSpPr/>
          <p:nvPr/>
        </p:nvSpPr>
        <p:spPr>
          <a:xfrm>
            <a:off x="4753259" y="1303799"/>
            <a:ext cx="67449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нового научного подразделения -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молекулярно-генетических и биотехнологических исследований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сельскохозяйственных растений позволит</a:t>
            </a:r>
          </a:p>
        </p:txBody>
      </p:sp>
      <p:sp>
        <p:nvSpPr>
          <p:cNvPr id="44" name="object 35">
            <a:extLst>
              <a:ext uri="{FF2B5EF4-FFF2-40B4-BE49-F238E27FC236}">
                <a16:creationId xmlns="" xmlns:a16="http://schemas.microsoft.com/office/drawing/2014/main" id="{55B85AAA-1825-3DA6-CC6B-84B02ECF4DA6}"/>
              </a:ext>
            </a:extLst>
          </p:cNvPr>
          <p:cNvSpPr/>
          <p:nvPr/>
        </p:nvSpPr>
        <p:spPr>
          <a:xfrm>
            <a:off x="327131" y="2952301"/>
            <a:ext cx="5194413" cy="689814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Цех по переработке вторсырья из пластика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A2556E3B-C5CB-51BC-3026-89058A32E0AE}"/>
              </a:ext>
            </a:extLst>
          </p:cNvPr>
          <p:cNvSpPr/>
          <p:nvPr/>
        </p:nvSpPr>
        <p:spPr>
          <a:xfrm>
            <a:off x="5963650" y="3229703"/>
            <a:ext cx="60192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цеха по переработке вторсырья из пластика</a:t>
            </a:r>
          </a:p>
        </p:txBody>
      </p:sp>
      <p:sp>
        <p:nvSpPr>
          <p:cNvPr id="57" name="object 35">
            <a:extLst>
              <a:ext uri="{FF2B5EF4-FFF2-40B4-BE49-F238E27FC236}">
                <a16:creationId xmlns="" xmlns:a16="http://schemas.microsoft.com/office/drawing/2014/main" id="{BC8FAC75-1854-22F8-3B6F-5CA2FF4F8571}"/>
              </a:ext>
            </a:extLst>
          </p:cNvPr>
          <p:cNvSpPr/>
          <p:nvPr/>
        </p:nvSpPr>
        <p:spPr>
          <a:xfrm>
            <a:off x="585788" y="5082673"/>
            <a:ext cx="2932112" cy="368666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Зерновой терминал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50436EF7-098D-D584-B141-B6FA1D4C39BD}"/>
              </a:ext>
            </a:extLst>
          </p:cNvPr>
          <p:cNvSpPr/>
          <p:nvPr/>
        </p:nvSpPr>
        <p:spPr>
          <a:xfrm>
            <a:off x="1155289" y="3673366"/>
            <a:ext cx="353809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Закупка дополнительного оборудования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из Китая, которое позволит изготавливать из переработанного пластика новые 3-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детали и увеличить выработку пластика до 1 600 кг/сутки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Группа 30">
            <a:extLst>
              <a:ext uri="{FF2B5EF4-FFF2-40B4-BE49-F238E27FC236}">
                <a16:creationId xmlns="" xmlns:a16="http://schemas.microsoft.com/office/drawing/2014/main" id="{7D0BB079-93B8-1139-F66D-BE1876D066E3}"/>
              </a:ext>
            </a:extLst>
          </p:cNvPr>
          <p:cNvGrpSpPr/>
          <p:nvPr/>
        </p:nvGrpSpPr>
        <p:grpSpPr>
          <a:xfrm>
            <a:off x="757974" y="2219351"/>
            <a:ext cx="4115726" cy="661251"/>
            <a:chOff x="1166333" y="2296345"/>
            <a:chExt cx="5008123" cy="661251"/>
          </a:xfrm>
        </p:grpSpPr>
        <p:sp>
          <p:nvSpPr>
            <p:cNvPr id="6" name="Прямоугольник 5">
              <a:extLst>
                <a:ext uri="{FF2B5EF4-FFF2-40B4-BE49-F238E27FC236}">
                  <a16:creationId xmlns="" xmlns:a16="http://schemas.microsoft.com/office/drawing/2014/main" id="{40B053EC-FC9B-6037-A11A-1C41429FA887}"/>
                </a:ext>
              </a:extLst>
            </p:cNvPr>
            <p:cNvSpPr/>
            <p:nvPr/>
          </p:nvSpPr>
          <p:spPr>
            <a:xfrm>
              <a:off x="1166333" y="2296345"/>
              <a:ext cx="497754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Увеличить объёмы и качество проработки селекционного материала по зерновым культурам</a:t>
              </a: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="" xmlns:a16="http://schemas.microsoft.com/office/drawing/2014/main" id="{79908AE8-D959-7939-C71B-11EC8909FB0E}"/>
                </a:ext>
              </a:extLst>
            </p:cNvPr>
            <p:cNvSpPr/>
            <p:nvPr/>
          </p:nvSpPr>
          <p:spPr>
            <a:xfrm>
              <a:off x="1196907" y="2588264"/>
              <a:ext cx="49775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ru-RU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92BAA99-6742-5B89-3A99-197A1E6DB9B3}"/>
              </a:ext>
            </a:extLst>
          </p:cNvPr>
          <p:cNvSpPr/>
          <p:nvPr/>
        </p:nvSpPr>
        <p:spPr>
          <a:xfrm>
            <a:off x="6110491" y="2260164"/>
            <a:ext cx="56370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Повысить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сортовые и посевные качества производимых партий семян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08AC4364-9189-FA5D-315B-D650772ACC3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6" y="3928175"/>
            <a:ext cx="671313" cy="671313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01FFFB5D-4477-7077-9CE3-73304380DDD8}"/>
              </a:ext>
            </a:extLst>
          </p:cNvPr>
          <p:cNvSpPr/>
          <p:nvPr/>
        </p:nvSpPr>
        <p:spPr>
          <a:xfrm>
            <a:off x="5048614" y="3894499"/>
            <a:ext cx="30023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Сфера применения</a:t>
            </a:r>
            <a:r>
              <a:rPr lang="en-US" sz="14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сельскохозяйственное </a:t>
            </a:r>
          </a:p>
          <a:p>
            <a:r>
              <a:rPr lang="ru-RU" sz="14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оружейное производство</a:t>
            </a:r>
          </a:p>
        </p:txBody>
      </p:sp>
      <p:sp>
        <p:nvSpPr>
          <p:cNvPr id="25" name="Стрелка: шеврон 24">
            <a:extLst>
              <a:ext uri="{FF2B5EF4-FFF2-40B4-BE49-F238E27FC236}">
                <a16:creationId xmlns="" xmlns:a16="http://schemas.microsoft.com/office/drawing/2014/main" id="{707230C8-6B64-2DA7-3C66-D2B45EE944BE}"/>
              </a:ext>
            </a:extLst>
          </p:cNvPr>
          <p:cNvSpPr/>
          <p:nvPr/>
        </p:nvSpPr>
        <p:spPr>
          <a:xfrm>
            <a:off x="4624294" y="4090526"/>
            <a:ext cx="375674" cy="382144"/>
          </a:xfrm>
          <a:prstGeom prst="chevron">
            <a:avLst/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46" name="Группа 45">
            <a:extLst>
              <a:ext uri="{FF2B5EF4-FFF2-40B4-BE49-F238E27FC236}">
                <a16:creationId xmlns="" xmlns:a16="http://schemas.microsoft.com/office/drawing/2014/main" id="{9B851ADD-55F1-1687-4CFE-E57CE2C7568B}"/>
              </a:ext>
            </a:extLst>
          </p:cNvPr>
          <p:cNvGrpSpPr/>
          <p:nvPr/>
        </p:nvGrpSpPr>
        <p:grpSpPr>
          <a:xfrm>
            <a:off x="7696778" y="3642115"/>
            <a:ext cx="4275436" cy="1361832"/>
            <a:chOff x="7927120" y="3773294"/>
            <a:chExt cx="4045093" cy="1264788"/>
          </a:xfrm>
        </p:grpSpPr>
        <p:grpSp>
          <p:nvGrpSpPr>
            <p:cNvPr id="36" name="Группа 35">
              <a:extLst>
                <a:ext uri="{FF2B5EF4-FFF2-40B4-BE49-F238E27FC236}">
                  <a16:creationId xmlns="" xmlns:a16="http://schemas.microsoft.com/office/drawing/2014/main" id="{2675A2FF-DBFA-69A3-271B-94EBB81B7B1C}"/>
                </a:ext>
              </a:extLst>
            </p:cNvPr>
            <p:cNvGrpSpPr/>
            <p:nvPr/>
          </p:nvGrpSpPr>
          <p:grpSpPr>
            <a:xfrm>
              <a:off x="7927120" y="3773294"/>
              <a:ext cx="3923082" cy="523220"/>
              <a:chOff x="7927120" y="3773294"/>
              <a:chExt cx="3923082" cy="523220"/>
            </a:xfrm>
          </p:grpSpPr>
          <p:sp>
            <p:nvSpPr>
              <p:cNvPr id="26" name="Прямоугольник 25">
                <a:extLst>
                  <a:ext uri="{FF2B5EF4-FFF2-40B4-BE49-F238E27FC236}">
                    <a16:creationId xmlns="" xmlns:a16="http://schemas.microsoft.com/office/drawing/2014/main" id="{3A2D8B86-4447-30BC-42E4-6FACEA7A7152}"/>
                  </a:ext>
                </a:extLst>
              </p:cNvPr>
              <p:cNvSpPr/>
              <p:nvPr/>
            </p:nvSpPr>
            <p:spPr>
              <a:xfrm>
                <a:off x="8093030" y="3773294"/>
                <a:ext cx="375717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В 2024 году приобретена </a:t>
                </a:r>
                <a:r>
                  <a:rPr lang="ru-RU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экструзиционная</a:t>
                </a:r>
                <a:r>
                  <a:rPr lang="ru-RU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линия производственного оборудования</a:t>
                </a:r>
              </a:p>
            </p:txBody>
          </p:sp>
          <p:sp>
            <p:nvSpPr>
              <p:cNvPr id="32" name="Овал 31">
                <a:extLst>
                  <a:ext uri="{FF2B5EF4-FFF2-40B4-BE49-F238E27FC236}">
                    <a16:creationId xmlns="" xmlns:a16="http://schemas.microsoft.com/office/drawing/2014/main" id="{671110AB-0969-2192-2020-7AF562AC0168}"/>
                  </a:ext>
                </a:extLst>
              </p:cNvPr>
              <p:cNvSpPr/>
              <p:nvPr/>
            </p:nvSpPr>
            <p:spPr>
              <a:xfrm>
                <a:off x="7927120" y="3988600"/>
                <a:ext cx="92609" cy="92609"/>
              </a:xfrm>
              <a:prstGeom prst="ellipse">
                <a:avLst/>
              </a:prstGeom>
              <a:solidFill>
                <a:srgbClr val="18529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37" name="Группа 36">
              <a:extLst>
                <a:ext uri="{FF2B5EF4-FFF2-40B4-BE49-F238E27FC236}">
                  <a16:creationId xmlns="" xmlns:a16="http://schemas.microsoft.com/office/drawing/2014/main" id="{7E1DE213-28EA-D423-0087-AAD61CD16922}"/>
                </a:ext>
              </a:extLst>
            </p:cNvPr>
            <p:cNvGrpSpPr/>
            <p:nvPr/>
          </p:nvGrpSpPr>
          <p:grpSpPr>
            <a:xfrm>
              <a:off x="7927120" y="4299418"/>
              <a:ext cx="4045093" cy="738664"/>
              <a:chOff x="7927120" y="4299418"/>
              <a:chExt cx="4045093" cy="738664"/>
            </a:xfrm>
          </p:grpSpPr>
          <p:sp>
            <p:nvSpPr>
              <p:cNvPr id="22" name="Прямоугольник 21">
                <a:extLst>
                  <a:ext uri="{FF2B5EF4-FFF2-40B4-BE49-F238E27FC236}">
                    <a16:creationId xmlns="" xmlns:a16="http://schemas.microsoft.com/office/drawing/2014/main" id="{437287C6-90CB-FC2E-2AFC-5D9A43E27F7D}"/>
                  </a:ext>
                </a:extLst>
              </p:cNvPr>
              <p:cNvSpPr/>
              <p:nvPr/>
            </p:nvSpPr>
            <p:spPr>
              <a:xfrm>
                <a:off x="8093030" y="4299418"/>
                <a:ext cx="3879183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В </a:t>
                </a:r>
                <a:r>
                  <a:rPr lang="ru-RU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2025 </a:t>
                </a:r>
                <a:r>
                  <a:rPr lang="ru-RU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году </a:t>
                </a:r>
                <a:r>
                  <a:rPr lang="ru-RU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запланированы к приобретению 4 дополнительных линии производственного оборудования</a:t>
                </a:r>
                <a:endParaRPr lang="ru-RU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Овал 33">
                <a:extLst>
                  <a:ext uri="{FF2B5EF4-FFF2-40B4-BE49-F238E27FC236}">
                    <a16:creationId xmlns="" xmlns:a16="http://schemas.microsoft.com/office/drawing/2014/main" id="{16CD39B3-E54B-8573-9E40-1089DA524C0D}"/>
                  </a:ext>
                </a:extLst>
              </p:cNvPr>
              <p:cNvSpPr/>
              <p:nvPr/>
            </p:nvSpPr>
            <p:spPr>
              <a:xfrm>
                <a:off x="7927120" y="4508841"/>
                <a:ext cx="92609" cy="92609"/>
              </a:xfrm>
              <a:prstGeom prst="ellipse">
                <a:avLst/>
              </a:prstGeom>
              <a:solidFill>
                <a:srgbClr val="18529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70" name="object 35">
            <a:extLst>
              <a:ext uri="{FF2B5EF4-FFF2-40B4-BE49-F238E27FC236}">
                <a16:creationId xmlns="" xmlns:a16="http://schemas.microsoft.com/office/drawing/2014/main" id="{9FDEBB6A-036C-8348-5E7F-B0C77DAF2AE2}"/>
              </a:ext>
            </a:extLst>
          </p:cNvPr>
          <p:cNvSpPr/>
          <p:nvPr/>
        </p:nvSpPr>
        <p:spPr>
          <a:xfrm>
            <a:off x="300506" y="1279234"/>
            <a:ext cx="4287816" cy="825955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Лаборатория биотехнологий           сельскохозяйственных культур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06" y="2284152"/>
            <a:ext cx="560388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439" y="2264426"/>
            <a:ext cx="512762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847" y="5013799"/>
            <a:ext cx="512762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5" name="object 35">
            <a:extLst>
              <a:ext uri="{FF2B5EF4-FFF2-40B4-BE49-F238E27FC236}">
                <a16:creationId xmlns="" xmlns:a16="http://schemas.microsoft.com/office/drawing/2014/main" id="{247C1FA6-72D3-B7DB-DC52-5A9DA390E50A}"/>
              </a:ext>
            </a:extLst>
          </p:cNvPr>
          <p:cNvSpPr/>
          <p:nvPr/>
        </p:nvSpPr>
        <p:spPr>
          <a:xfrm>
            <a:off x="4624294" y="4915738"/>
            <a:ext cx="6828031" cy="702534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Строительство </a:t>
            </a:r>
            <a:r>
              <a:rPr lang="ru-RU" sz="1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зернового терминала с железнодорожной и автомобильной отгрузкой</a:t>
            </a:r>
            <a:endParaRPr lang="ru-RU" sz="1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="" xmlns:a16="http://schemas.microsoft.com/office/drawing/2014/main" id="{52DF1978-46E6-A66C-E65F-855597C9757B}"/>
              </a:ext>
            </a:extLst>
          </p:cNvPr>
          <p:cNvSpPr/>
          <p:nvPr/>
        </p:nvSpPr>
        <p:spPr>
          <a:xfrm>
            <a:off x="377682" y="5867584"/>
            <a:ext cx="53106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Планируемая мощность по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хранению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50 000 тонн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="" xmlns:a16="http://schemas.microsoft.com/office/drawing/2014/main" id="{52DF1978-46E6-A66C-E65F-855597C9757B}"/>
              </a:ext>
            </a:extLst>
          </p:cNvPr>
          <p:cNvSpPr/>
          <p:nvPr/>
        </p:nvSpPr>
        <p:spPr>
          <a:xfrm>
            <a:off x="6285944" y="5867584"/>
            <a:ext cx="50542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Отгрузка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1 500 тонн в сутки 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30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08FC40E-A92F-17AA-A4F0-BFAB7E999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5">
            <a:extLst>
              <a:ext uri="{FF2B5EF4-FFF2-40B4-BE49-F238E27FC236}">
                <a16:creationId xmlns:a16="http://schemas.microsoft.com/office/drawing/2014/main" xmlns="" id="{793A7938-4EA1-2603-7B4C-F586DD4F1B8C}"/>
              </a:ext>
            </a:extLst>
          </p:cNvPr>
          <p:cNvSpPr/>
          <p:nvPr/>
        </p:nvSpPr>
        <p:spPr>
          <a:xfrm>
            <a:off x="228971" y="1262292"/>
            <a:ext cx="11621231" cy="5065545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/>
          <a:lstStyle/>
          <a:p>
            <a:pPr algn="ctr"/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35">
            <a:extLst>
              <a:ext uri="{FF2B5EF4-FFF2-40B4-BE49-F238E27FC236}">
                <a16:creationId xmlns:a16="http://schemas.microsoft.com/office/drawing/2014/main" xmlns="" id="{7BFD2120-98ED-0AF2-A15A-4DFBDD0F89D9}"/>
              </a:ext>
            </a:extLst>
          </p:cNvPr>
          <p:cNvSpPr/>
          <p:nvPr/>
        </p:nvSpPr>
        <p:spPr>
          <a:xfrm>
            <a:off x="4186705" y="3524428"/>
            <a:ext cx="7644933" cy="846328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 anchor="ctr"/>
          <a:lstStyle/>
          <a:p>
            <a:pPr algn="ctr"/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bject 35">
            <a:extLst>
              <a:ext uri="{FF2B5EF4-FFF2-40B4-BE49-F238E27FC236}">
                <a16:creationId xmlns:a16="http://schemas.microsoft.com/office/drawing/2014/main" xmlns="" id="{36696B14-157B-67C9-CB1D-04AA317CAA63}"/>
              </a:ext>
            </a:extLst>
          </p:cNvPr>
          <p:cNvSpPr/>
          <p:nvPr/>
        </p:nvSpPr>
        <p:spPr>
          <a:xfrm>
            <a:off x="4186706" y="1346720"/>
            <a:ext cx="7588400" cy="809554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 anchor="ctr"/>
          <a:lstStyle/>
          <a:p>
            <a:pPr algn="ctr"/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bject 35">
            <a:extLst>
              <a:ext uri="{FF2B5EF4-FFF2-40B4-BE49-F238E27FC236}">
                <a16:creationId xmlns:a16="http://schemas.microsoft.com/office/drawing/2014/main" xmlns="" id="{9FDEBB6A-036C-8348-5E7F-B0C77DAF2AE2}"/>
              </a:ext>
            </a:extLst>
          </p:cNvPr>
          <p:cNvSpPr/>
          <p:nvPr/>
        </p:nvSpPr>
        <p:spPr>
          <a:xfrm>
            <a:off x="300506" y="1346720"/>
            <a:ext cx="4287816" cy="809554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pPr algn="ctr"/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654B0219-65C5-0331-A9EB-F1C554C9C0DB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64C61CE9-FB73-0AE8-AE3D-13A2879AF6FF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68CE429A-FA66-4274-337F-13E8CFE205AF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19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0DC60D55-5CC9-301B-1626-12EDEC777A4C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ПЕРСПЕКТИВНЫЕ СТРАТЕГИЧЕСКИЕ ИНВЕСТИЦИОННЫЕ ПРОЕКТЫ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xmlns="" id="{31D41DC4-5457-0163-3C9E-B52B9CBE065D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4" name="object 6">
              <a:extLst>
                <a:ext uri="{FF2B5EF4-FFF2-40B4-BE49-F238E27FC236}">
                  <a16:creationId xmlns:a16="http://schemas.microsoft.com/office/drawing/2014/main" xmlns="" id="{3E78A849-88DC-5614-3013-597337FDD235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6" name="object 7">
                <a:extLst>
                  <a:ext uri="{FF2B5EF4-FFF2-40B4-BE49-F238E27FC236}">
                    <a16:creationId xmlns:a16="http://schemas.microsoft.com/office/drawing/2014/main" xmlns="" id="{0958D4CA-3CC3-4C36-8A98-6D6FDBE23D55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7" name="object 8">
                <a:extLst>
                  <a:ext uri="{FF2B5EF4-FFF2-40B4-BE49-F238E27FC236}">
                    <a16:creationId xmlns:a16="http://schemas.microsoft.com/office/drawing/2014/main" xmlns="" id="{8697CF2D-9C49-5487-D590-BF8FEC9F535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8" name="object 9">
                <a:extLst>
                  <a:ext uri="{FF2B5EF4-FFF2-40B4-BE49-F238E27FC236}">
                    <a16:creationId xmlns:a16="http://schemas.microsoft.com/office/drawing/2014/main" xmlns="" id="{5D54280F-7F6E-DB67-3E10-95CC6530318A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0">
                <a:extLst>
                  <a:ext uri="{FF2B5EF4-FFF2-40B4-BE49-F238E27FC236}">
                    <a16:creationId xmlns:a16="http://schemas.microsoft.com/office/drawing/2014/main" xmlns="" id="{CBEDAECE-A6D9-973E-0E4F-7DFDF44B6A34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0" name="object 11">
                <a:extLst>
                  <a:ext uri="{FF2B5EF4-FFF2-40B4-BE49-F238E27FC236}">
                    <a16:creationId xmlns:a16="http://schemas.microsoft.com/office/drawing/2014/main" xmlns="" id="{3F670810-CE4D-AF44-99F8-F0A01B638105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1" name="object 12">
                <a:extLst>
                  <a:ext uri="{FF2B5EF4-FFF2-40B4-BE49-F238E27FC236}">
                    <a16:creationId xmlns:a16="http://schemas.microsoft.com/office/drawing/2014/main" xmlns="" id="{C2862277-D65E-52C8-E894-8BA3A21FC54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2" name="object 13">
                <a:extLst>
                  <a:ext uri="{FF2B5EF4-FFF2-40B4-BE49-F238E27FC236}">
                    <a16:creationId xmlns:a16="http://schemas.microsoft.com/office/drawing/2014/main" xmlns="" id="{7F98FED7-7DFE-41C5-8B1C-635CC26537D2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3" name="object 14">
                <a:extLst>
                  <a:ext uri="{FF2B5EF4-FFF2-40B4-BE49-F238E27FC236}">
                    <a16:creationId xmlns:a16="http://schemas.microsoft.com/office/drawing/2014/main" xmlns="" id="{80FCB061-CB68-348F-06D4-C2EDC867EEDB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4" name="object 15">
                <a:extLst>
                  <a:ext uri="{FF2B5EF4-FFF2-40B4-BE49-F238E27FC236}">
                    <a16:creationId xmlns:a16="http://schemas.microsoft.com/office/drawing/2014/main" xmlns="" id="{61892843-FC7A-16EF-1372-8E78240E818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5" name="object 16">
                <a:extLst>
                  <a:ext uri="{FF2B5EF4-FFF2-40B4-BE49-F238E27FC236}">
                    <a16:creationId xmlns:a16="http://schemas.microsoft.com/office/drawing/2014/main" xmlns="" id="{49B166D2-C7A6-0EEF-603D-DC4F55BAF88F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6" name="object 17">
                <a:extLst>
                  <a:ext uri="{FF2B5EF4-FFF2-40B4-BE49-F238E27FC236}">
                    <a16:creationId xmlns:a16="http://schemas.microsoft.com/office/drawing/2014/main" xmlns="" id="{242E3D21-50F1-7895-0886-1FBF5D670800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7" name="object 18">
                <a:extLst>
                  <a:ext uri="{FF2B5EF4-FFF2-40B4-BE49-F238E27FC236}">
                    <a16:creationId xmlns:a16="http://schemas.microsoft.com/office/drawing/2014/main" xmlns="" id="{02C0F2E8-12D8-3637-0788-C9432ADBC10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8" name="object 19">
                <a:extLst>
                  <a:ext uri="{FF2B5EF4-FFF2-40B4-BE49-F238E27FC236}">
                    <a16:creationId xmlns:a16="http://schemas.microsoft.com/office/drawing/2014/main" xmlns="" id="{00B1DEEE-EAB5-475F-203B-A4FD49FD5A5F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9" name="object 20">
                <a:extLst>
                  <a:ext uri="{FF2B5EF4-FFF2-40B4-BE49-F238E27FC236}">
                    <a16:creationId xmlns:a16="http://schemas.microsoft.com/office/drawing/2014/main" xmlns="" id="{CD35D930-88E1-9389-F180-F733C72D657D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90" name="object 21">
                <a:extLst>
                  <a:ext uri="{FF2B5EF4-FFF2-40B4-BE49-F238E27FC236}">
                    <a16:creationId xmlns:a16="http://schemas.microsoft.com/office/drawing/2014/main" xmlns="" id="{9E85A3A3-A773-2F17-385F-C4B0AF0BCFCF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2">
                <a:extLst>
                  <a:ext uri="{FF2B5EF4-FFF2-40B4-BE49-F238E27FC236}">
                    <a16:creationId xmlns:a16="http://schemas.microsoft.com/office/drawing/2014/main" xmlns="" id="{590C74E7-44B9-B75F-8A27-80F07C3B72E7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2" name="object 23">
                <a:extLst>
                  <a:ext uri="{FF2B5EF4-FFF2-40B4-BE49-F238E27FC236}">
                    <a16:creationId xmlns:a16="http://schemas.microsoft.com/office/drawing/2014/main" xmlns="" id="{C18C7501-8CF5-A4B7-EF09-E0E49A6A874F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3" name="object 24">
                <a:extLst>
                  <a:ext uri="{FF2B5EF4-FFF2-40B4-BE49-F238E27FC236}">
                    <a16:creationId xmlns:a16="http://schemas.microsoft.com/office/drawing/2014/main" xmlns="" id="{E2E8BB54-4F04-B708-AA60-4274A4E3BE41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4" name="object 25">
                <a:extLst>
                  <a:ext uri="{FF2B5EF4-FFF2-40B4-BE49-F238E27FC236}">
                    <a16:creationId xmlns:a16="http://schemas.microsoft.com/office/drawing/2014/main" xmlns="" id="{051CC5B4-EA21-112C-4A3C-F34A584F602B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5" name="object 26">
                <a:extLst>
                  <a:ext uri="{FF2B5EF4-FFF2-40B4-BE49-F238E27FC236}">
                    <a16:creationId xmlns:a16="http://schemas.microsoft.com/office/drawing/2014/main" xmlns="" id="{9C34EB95-247F-7197-7526-D64E2E1981D3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6" name="object 27">
                <a:extLst>
                  <a:ext uri="{FF2B5EF4-FFF2-40B4-BE49-F238E27FC236}">
                    <a16:creationId xmlns:a16="http://schemas.microsoft.com/office/drawing/2014/main" xmlns="" id="{4CB344A8-4E83-6D71-666B-C5A26B12AB41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7" name="object 28">
                <a:extLst>
                  <a:ext uri="{FF2B5EF4-FFF2-40B4-BE49-F238E27FC236}">
                    <a16:creationId xmlns:a16="http://schemas.microsoft.com/office/drawing/2014/main" xmlns="" id="{1AFBBBAB-4719-0EFE-1C17-DF56F6F0BFB3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8" name="object 29">
                <a:extLst>
                  <a:ext uri="{FF2B5EF4-FFF2-40B4-BE49-F238E27FC236}">
                    <a16:creationId xmlns:a16="http://schemas.microsoft.com/office/drawing/2014/main" xmlns="" id="{41ED2B37-55BA-0D50-2A20-5961977BE7B7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0">
                <a:extLst>
                  <a:ext uri="{FF2B5EF4-FFF2-40B4-BE49-F238E27FC236}">
                    <a16:creationId xmlns:a16="http://schemas.microsoft.com/office/drawing/2014/main" xmlns="" id="{40B6E45E-14E6-5A70-0340-A07DC0346B34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0" name="object 31">
                <a:extLst>
                  <a:ext uri="{FF2B5EF4-FFF2-40B4-BE49-F238E27FC236}">
                    <a16:creationId xmlns:a16="http://schemas.microsoft.com/office/drawing/2014/main" xmlns="" id="{0D686473-9E19-5EBA-130F-FC8D83B9ECCA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1" name="object 32">
                <a:extLst>
                  <a:ext uri="{FF2B5EF4-FFF2-40B4-BE49-F238E27FC236}">
                    <a16:creationId xmlns:a16="http://schemas.microsoft.com/office/drawing/2014/main" xmlns="" id="{F4D0F1DE-6D9C-CDCF-7AE6-2FF06EF6CF17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2" name="object 33">
                <a:extLst>
                  <a:ext uri="{FF2B5EF4-FFF2-40B4-BE49-F238E27FC236}">
                    <a16:creationId xmlns:a16="http://schemas.microsoft.com/office/drawing/2014/main" xmlns="" id="{4FEA097A-C5FB-7CAE-A6AA-8CD1B848ECB9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5" name="object 34">
              <a:extLst>
                <a:ext uri="{FF2B5EF4-FFF2-40B4-BE49-F238E27FC236}">
                  <a16:creationId xmlns:a16="http://schemas.microsoft.com/office/drawing/2014/main" xmlns="" id="{F003A482-892B-514E-F40F-611C2490689F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3" name="object 34">
            <a:extLst>
              <a:ext uri="{FF2B5EF4-FFF2-40B4-BE49-F238E27FC236}">
                <a16:creationId xmlns:a16="http://schemas.microsoft.com/office/drawing/2014/main" xmlns="" id="{1FA5F2D2-0D83-0790-6CF0-1AFAABD3258F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Picture 2" descr="Логотип">
            <a:extLst>
              <a:ext uri="{FF2B5EF4-FFF2-40B4-BE49-F238E27FC236}">
                <a16:creationId xmlns:a16="http://schemas.microsoft.com/office/drawing/2014/main" xmlns="" id="{9F9D7BDD-2D33-C50C-D340-33978A67D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object 35">
            <a:extLst>
              <a:ext uri="{FF2B5EF4-FFF2-40B4-BE49-F238E27FC236}">
                <a16:creationId xmlns:a16="http://schemas.microsoft.com/office/drawing/2014/main" xmlns="" id="{8C932626-F935-E54E-8F73-3BC3FD99E114}"/>
              </a:ext>
            </a:extLst>
          </p:cNvPr>
          <p:cNvSpPr/>
          <p:nvPr/>
        </p:nvSpPr>
        <p:spPr>
          <a:xfrm>
            <a:off x="585788" y="1500777"/>
            <a:ext cx="3979490" cy="456823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База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строительных материалов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2F51B256-08D6-3405-98A4-64BCBD275C04}"/>
              </a:ext>
            </a:extLst>
          </p:cNvPr>
          <p:cNvSpPr/>
          <p:nvPr/>
        </p:nvSpPr>
        <p:spPr>
          <a:xfrm>
            <a:off x="4980768" y="1262293"/>
            <a:ext cx="67449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Строительство 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базы строительных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материалов. Работа по новым направлениям – инженерные системы отопления. Комплексное оказание услуг от продажи товаров до разработки проектов инженерных систем.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bject 35">
            <a:extLst>
              <a:ext uri="{FF2B5EF4-FFF2-40B4-BE49-F238E27FC236}">
                <a16:creationId xmlns:a16="http://schemas.microsoft.com/office/drawing/2014/main" xmlns="" id="{CB59FF17-EF2B-1FD2-C946-822271E36826}"/>
              </a:ext>
            </a:extLst>
          </p:cNvPr>
          <p:cNvSpPr/>
          <p:nvPr/>
        </p:nvSpPr>
        <p:spPr>
          <a:xfrm>
            <a:off x="268078" y="3494770"/>
            <a:ext cx="6649759" cy="875986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Цех по производству вина с рестораном и туристическим комплексом, расположенный на территории виноградников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90C93E9F-1B18-BE36-179D-3478E61CE947}"/>
              </a:ext>
            </a:extLst>
          </p:cNvPr>
          <p:cNvSpPr/>
          <p:nvPr/>
        </p:nvSpPr>
        <p:spPr>
          <a:xfrm>
            <a:off x="7018317" y="3578473"/>
            <a:ext cx="48566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Строительство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винодельни с подвалом для хранения, дегустационным залом,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рестораном с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видом на виноградники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2570B61C-DCC8-76CE-CD33-07998EEDB740}"/>
              </a:ext>
            </a:extLst>
          </p:cNvPr>
          <p:cNvSpPr/>
          <p:nvPr/>
        </p:nvSpPr>
        <p:spPr>
          <a:xfrm>
            <a:off x="4016278" y="5028510"/>
            <a:ext cx="77588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Строительство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зернового терминала с железнодорожной и автомобильной </a:t>
            </a:r>
          </a:p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отгрузкой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41E7463-8385-9558-02E7-20B3B52C280D}"/>
              </a:ext>
            </a:extLst>
          </p:cNvPr>
          <p:cNvSpPr/>
          <p:nvPr/>
        </p:nvSpPr>
        <p:spPr>
          <a:xfrm>
            <a:off x="848833" y="2331738"/>
            <a:ext cx="49775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Увеличить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ассортимент предлагаемых товаров и услуг для населения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DF93A23-9AEA-31B9-8AC3-F2B639530715}"/>
              </a:ext>
            </a:extLst>
          </p:cNvPr>
          <p:cNvSpPr/>
          <p:nvPr/>
        </p:nvSpPr>
        <p:spPr>
          <a:xfrm>
            <a:off x="6599423" y="2327629"/>
            <a:ext cx="51480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Обеспечить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жителям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доступ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 качественным материалам и сервису по приемлемым ценам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411A949-A0C2-2728-867F-97C1AE5CFADF}"/>
              </a:ext>
            </a:extLst>
          </p:cNvPr>
          <p:cNvSpPr/>
          <p:nvPr/>
        </p:nvSpPr>
        <p:spPr>
          <a:xfrm>
            <a:off x="934655" y="4640623"/>
            <a:ext cx="2437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Производство: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1C9BF0C-AB9B-0682-7E6A-5B4E8334A89A}"/>
              </a:ext>
            </a:extLst>
          </p:cNvPr>
          <p:cNvSpPr/>
          <p:nvPr/>
        </p:nvSpPr>
        <p:spPr>
          <a:xfrm>
            <a:off x="5225143" y="4945404"/>
            <a:ext cx="66250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Закупка техники по сбору винограда,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дегоржажа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дозации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ликера. Дополнительная техника для обслуживания производства.</a:t>
            </a:r>
            <a:endParaRPr lang="ru-RU" sz="1600" b="1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3142AC43-D0B8-3A0F-0BE2-315CEBA061A1}"/>
              </a:ext>
            </a:extLst>
          </p:cNvPr>
          <p:cNvSpPr/>
          <p:nvPr/>
        </p:nvSpPr>
        <p:spPr>
          <a:xfrm>
            <a:off x="873509" y="5130228"/>
            <a:ext cx="31418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ru-RU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бутылок/год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60035A66-BF0C-F31B-262A-00C3F275BA0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23" y="4825289"/>
            <a:ext cx="615680" cy="61568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77C3492F-4AD5-A4C8-9A92-390A7BA88C2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193" y="5108629"/>
            <a:ext cx="507174" cy="507174"/>
          </a:xfrm>
          <a:prstGeom prst="rect">
            <a:avLst/>
          </a:prstGeom>
        </p:spPr>
      </p:pic>
      <p:pic>
        <p:nvPicPr>
          <p:cNvPr id="2050" name="Picture 2" descr="C:\Users\SovetkinaYV\Desktop\free-icon-cash-on-delivery-1757609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715" y="2273696"/>
            <a:ext cx="638708" cy="63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SovetkinaYV\Desktop\free-icon-smart-farm-12127057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021" y="4696297"/>
            <a:ext cx="824665" cy="82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SovetkinaYV\Desktop\собрание-современных-значков-е-а-77993459.jpg"/>
          <p:cNvPicPr>
            <a:picLocks noChangeAspect="1" noChangeArrowheads="1"/>
          </p:cNvPicPr>
          <p:nvPr/>
        </p:nvPicPr>
        <p:blipFill>
          <a:blip r:embed="rId2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31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48" y="2156274"/>
            <a:ext cx="696626" cy="88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28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CE31DBD8-20BA-A3AC-07D5-B184347C77DB}"/>
              </a:ext>
            </a:extLst>
          </p:cNvPr>
          <p:cNvSpPr/>
          <p:nvPr/>
        </p:nvSpPr>
        <p:spPr>
          <a:xfrm>
            <a:off x="331674" y="3763893"/>
            <a:ext cx="11587377" cy="18728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20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="" xmlns:a16="http://schemas.microsoft.com/office/drawing/2014/main" id="{9EF2EFBF-BCD6-149E-54DE-37017D1359E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 ПО РАЗВИТИЮ ИНФРАСТРУКТУРЫ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3" name="Группа 72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4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6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7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8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0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1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2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3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4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5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6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7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8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9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90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2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3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4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5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6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7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8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0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1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2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5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3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Picture 2" descr="Логотип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35">
            <a:extLst>
              <a:ext uri="{FF2B5EF4-FFF2-40B4-BE49-F238E27FC236}">
                <a16:creationId xmlns="" xmlns:a16="http://schemas.microsoft.com/office/drawing/2014/main" id="{F4B8A110-1EC8-62BE-9B5B-577BE1327F00}"/>
              </a:ext>
            </a:extLst>
          </p:cNvPr>
          <p:cNvSpPr/>
          <p:nvPr/>
        </p:nvSpPr>
        <p:spPr>
          <a:xfrm>
            <a:off x="1259703" y="4195645"/>
            <a:ext cx="10600624" cy="1009345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/>
          <a:lstStyle/>
          <a:p>
            <a:r>
              <a:rPr lang="ru-RU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возникновения необходимости, имеется возможность дополнительного присоединения </a:t>
            </a:r>
          </a:p>
          <a:p>
            <a:r>
              <a:rPr lang="ru-RU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инженерным сетям электро-тепло-газо- и водоснабжения.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8DB898F-768A-D140-EA40-9F67340C75DA}"/>
              </a:ext>
            </a:extLst>
          </p:cNvPr>
          <p:cNvSpPr/>
          <p:nvPr/>
        </p:nvSpPr>
        <p:spPr>
          <a:xfrm>
            <a:off x="331674" y="1897675"/>
            <a:ext cx="11587377" cy="1872849"/>
          </a:xfrm>
          <a:prstGeom prst="rect">
            <a:avLst/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object 35">
            <a:extLst>
              <a:ext uri="{FF2B5EF4-FFF2-40B4-BE49-F238E27FC236}">
                <a16:creationId xmlns="" xmlns:a16="http://schemas.microsoft.com/office/drawing/2014/main" id="{FE40DBD2-86FE-EB44-10FE-A2277E931405}"/>
              </a:ext>
            </a:extLst>
          </p:cNvPr>
          <p:cNvSpPr/>
          <p:nvPr/>
        </p:nvSpPr>
        <p:spPr>
          <a:xfrm>
            <a:off x="1259702" y="2329427"/>
            <a:ext cx="10198007" cy="1009345"/>
          </a:xfrm>
          <a:custGeom>
            <a:avLst/>
            <a:gdLst/>
            <a:ahLst/>
            <a:cxnLst/>
            <a:rect l="l" t="t" r="r" b="b"/>
            <a:pathLst>
              <a:path w="7485380" h="1421129">
                <a:moveTo>
                  <a:pt x="7396111" y="0"/>
                </a:moveTo>
                <a:lnTo>
                  <a:pt x="88900" y="0"/>
                </a:lnTo>
                <a:lnTo>
                  <a:pt x="54296" y="6986"/>
                </a:lnTo>
                <a:lnTo>
                  <a:pt x="26038" y="26038"/>
                </a:lnTo>
                <a:lnTo>
                  <a:pt x="6986" y="54296"/>
                </a:lnTo>
                <a:lnTo>
                  <a:pt x="0" y="88899"/>
                </a:lnTo>
                <a:lnTo>
                  <a:pt x="0" y="1332090"/>
                </a:lnTo>
                <a:lnTo>
                  <a:pt x="6986" y="1366694"/>
                </a:lnTo>
                <a:lnTo>
                  <a:pt x="26038" y="1394952"/>
                </a:lnTo>
                <a:lnTo>
                  <a:pt x="54296" y="1414004"/>
                </a:lnTo>
                <a:lnTo>
                  <a:pt x="88900" y="1420990"/>
                </a:lnTo>
                <a:lnTo>
                  <a:pt x="7396111" y="1420990"/>
                </a:lnTo>
                <a:lnTo>
                  <a:pt x="7430715" y="1414004"/>
                </a:lnTo>
                <a:lnTo>
                  <a:pt x="7458973" y="1394952"/>
                </a:lnTo>
                <a:lnTo>
                  <a:pt x="7478025" y="1366694"/>
                </a:lnTo>
                <a:lnTo>
                  <a:pt x="7485011" y="1332090"/>
                </a:lnTo>
                <a:lnTo>
                  <a:pt x="7485011" y="88899"/>
                </a:lnTo>
                <a:lnTo>
                  <a:pt x="7478025" y="54296"/>
                </a:lnTo>
                <a:lnTo>
                  <a:pt x="7458973" y="26038"/>
                </a:lnTo>
                <a:lnTo>
                  <a:pt x="7430715" y="6986"/>
                </a:lnTo>
                <a:lnTo>
                  <a:pt x="7396111" y="0"/>
                </a:lnTo>
                <a:close/>
              </a:path>
            </a:pathLst>
          </a:custGeom>
          <a:solidFill>
            <a:srgbClr val="185292"/>
          </a:solidFill>
        </p:spPr>
        <p:txBody>
          <a:bodyPr wrap="square" lIns="0" tIns="0" rIns="0" bIns="0" rtlCol="0" anchor="ctr"/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перспективных инвестиционных проектов муниципального района Безенчукский </a:t>
            </a: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Самарской области осуществляется на производственных площадках, </a:t>
            </a:r>
          </a:p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обеспеченных транспортной и инженерной инфраструктурой. </a:t>
            </a:r>
          </a:p>
        </p:txBody>
      </p:sp>
      <p:sp>
        <p:nvSpPr>
          <p:cNvPr id="10" name="Прямоугольный треугольник 9">
            <a:extLst>
              <a:ext uri="{FF2B5EF4-FFF2-40B4-BE49-F238E27FC236}">
                <a16:creationId xmlns="" xmlns:a16="http://schemas.microsoft.com/office/drawing/2014/main" id="{ED911DCD-D14B-BE1B-F82C-000D2FA47AC6}"/>
              </a:ext>
            </a:extLst>
          </p:cNvPr>
          <p:cNvSpPr/>
          <p:nvPr/>
        </p:nvSpPr>
        <p:spPr>
          <a:xfrm flipV="1">
            <a:off x="331674" y="1897674"/>
            <a:ext cx="880382" cy="84314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bject 38">
            <a:extLst>
              <a:ext uri="{FF2B5EF4-FFF2-40B4-BE49-F238E27FC236}">
                <a16:creationId xmlns="" xmlns:a16="http://schemas.microsoft.com/office/drawing/2014/main" id="{3C714A12-89AA-10D3-4B24-B49D0C9EA1AE}"/>
              </a:ext>
            </a:extLst>
          </p:cNvPr>
          <p:cNvSpPr txBox="1">
            <a:spLocks/>
          </p:cNvSpPr>
          <p:nvPr/>
        </p:nvSpPr>
        <p:spPr>
          <a:xfrm>
            <a:off x="471552" y="1872504"/>
            <a:ext cx="525478" cy="508794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ый треугольник 13">
            <a:extLst>
              <a:ext uri="{FF2B5EF4-FFF2-40B4-BE49-F238E27FC236}">
                <a16:creationId xmlns="" xmlns:a16="http://schemas.microsoft.com/office/drawing/2014/main" id="{6939D7DA-5CE7-3E95-2D0D-B89A846CDFA4}"/>
              </a:ext>
            </a:extLst>
          </p:cNvPr>
          <p:cNvSpPr/>
          <p:nvPr/>
        </p:nvSpPr>
        <p:spPr>
          <a:xfrm flipV="1">
            <a:off x="326922" y="3772279"/>
            <a:ext cx="880382" cy="843141"/>
          </a:xfrm>
          <a:prstGeom prst="rtTriangle">
            <a:avLst/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object 38">
            <a:extLst>
              <a:ext uri="{FF2B5EF4-FFF2-40B4-BE49-F238E27FC236}">
                <a16:creationId xmlns="" xmlns:a16="http://schemas.microsoft.com/office/drawing/2014/main" id="{CD93BBA6-00B2-7737-1B46-9B80C623E8BE}"/>
              </a:ext>
            </a:extLst>
          </p:cNvPr>
          <p:cNvSpPr txBox="1">
            <a:spLocks/>
          </p:cNvSpPr>
          <p:nvPr/>
        </p:nvSpPr>
        <p:spPr>
          <a:xfrm>
            <a:off x="462893" y="3722696"/>
            <a:ext cx="525478" cy="508794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8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68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5BB88848-5718-568B-EB00-A8D88A42E1F8}"/>
              </a:ext>
            </a:extLst>
          </p:cNvPr>
          <p:cNvSpPr/>
          <p:nvPr/>
        </p:nvSpPr>
        <p:spPr>
          <a:xfrm>
            <a:off x="885014" y="2186411"/>
            <a:ext cx="4726800" cy="414015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2CDB8B1C-1DD7-C2D4-0303-728B571D2184}"/>
              </a:ext>
            </a:extLst>
          </p:cNvPr>
          <p:cNvSpPr/>
          <p:nvPr/>
        </p:nvSpPr>
        <p:spPr>
          <a:xfrm>
            <a:off x="316889" y="2139154"/>
            <a:ext cx="562516" cy="417507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5F886BFE-BD22-1853-0A82-E1140B3C93F2}"/>
              </a:ext>
            </a:extLst>
          </p:cNvPr>
          <p:cNvSpPr/>
          <p:nvPr/>
        </p:nvSpPr>
        <p:spPr>
          <a:xfrm>
            <a:off x="5611814" y="2155451"/>
            <a:ext cx="2088000" cy="417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="" xmlns:a16="http://schemas.microsoft.com/office/drawing/2014/main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ИНДИКАТОРЫ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РЕАЛИЗАЦИИ СТРАТЕГИИ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21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Группа 71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3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5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6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7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8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0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1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2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3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4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5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6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7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8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89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0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2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3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4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5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6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7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8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0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1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4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" name="Picture 2" descr="Логотип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CDAE0E38-1D90-14C7-35F7-00D77760A542}"/>
              </a:ext>
            </a:extLst>
          </p:cNvPr>
          <p:cNvSpPr/>
          <p:nvPr/>
        </p:nvSpPr>
        <p:spPr>
          <a:xfrm>
            <a:off x="5609819" y="1437003"/>
            <a:ext cx="2088000" cy="741600"/>
          </a:xfrm>
          <a:prstGeom prst="rect">
            <a:avLst/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object 38">
            <a:extLst>
              <a:ext uri="{FF2B5EF4-FFF2-40B4-BE49-F238E27FC236}">
                <a16:creationId xmlns="" xmlns:a16="http://schemas.microsoft.com/office/drawing/2014/main" id="{5ECE0BD2-9D57-7ED1-B381-E528BC94372C}"/>
              </a:ext>
            </a:extLst>
          </p:cNvPr>
          <p:cNvSpPr txBox="1">
            <a:spLocks/>
          </p:cNvSpPr>
          <p:nvPr/>
        </p:nvSpPr>
        <p:spPr>
          <a:xfrm>
            <a:off x="1092530" y="2303523"/>
            <a:ext cx="4515203" cy="487826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Лаборатория биотехнологий сельскохозяйственных культур</a:t>
            </a:r>
          </a:p>
        </p:txBody>
      </p:sp>
      <p:sp>
        <p:nvSpPr>
          <p:cNvPr id="25" name="object 38">
            <a:extLst>
              <a:ext uri="{FF2B5EF4-FFF2-40B4-BE49-F238E27FC236}">
                <a16:creationId xmlns="" xmlns:a16="http://schemas.microsoft.com/office/drawing/2014/main" id="{8B50CD47-AFED-484B-5812-3E98F0A8A05A}"/>
              </a:ext>
            </a:extLst>
          </p:cNvPr>
          <p:cNvSpPr txBox="1">
            <a:spLocks/>
          </p:cNvSpPr>
          <p:nvPr/>
        </p:nvSpPr>
        <p:spPr>
          <a:xfrm>
            <a:off x="986295" y="5204829"/>
            <a:ext cx="5223405" cy="2939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Зерновой терминал</a:t>
            </a:r>
          </a:p>
        </p:txBody>
      </p:sp>
      <p:sp>
        <p:nvSpPr>
          <p:cNvPr id="26" name="object 38">
            <a:extLst>
              <a:ext uri="{FF2B5EF4-FFF2-40B4-BE49-F238E27FC236}">
                <a16:creationId xmlns="" xmlns:a16="http://schemas.microsoft.com/office/drawing/2014/main" id="{2DE2A8BD-68BF-9D8E-349B-2CFB23F98216}"/>
              </a:ext>
            </a:extLst>
          </p:cNvPr>
          <p:cNvSpPr txBox="1">
            <a:spLocks/>
          </p:cNvSpPr>
          <p:nvPr/>
        </p:nvSpPr>
        <p:spPr>
          <a:xfrm>
            <a:off x="986295" y="4725979"/>
            <a:ext cx="4855746" cy="2939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Цех по переработке вторсырья из пластика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88E2A3A0-E4A7-CB7B-6A67-567047081EE6}"/>
              </a:ext>
            </a:extLst>
          </p:cNvPr>
          <p:cNvSpPr/>
          <p:nvPr/>
        </p:nvSpPr>
        <p:spPr>
          <a:xfrm>
            <a:off x="318975" y="1437004"/>
            <a:ext cx="562516" cy="739381"/>
          </a:xfrm>
          <a:prstGeom prst="rect">
            <a:avLst/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E432C9D-69BD-6A7C-5593-18779FF70C0B}"/>
              </a:ext>
            </a:extLst>
          </p:cNvPr>
          <p:cNvSpPr/>
          <p:nvPr/>
        </p:nvSpPr>
        <p:spPr>
          <a:xfrm>
            <a:off x="881490" y="1437004"/>
            <a:ext cx="4726243" cy="738000"/>
          </a:xfrm>
          <a:prstGeom prst="rect">
            <a:avLst/>
          </a:prstGeom>
          <a:solidFill>
            <a:srgbClr val="237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CFF8D6DD-C926-F0B1-5F9E-45394B3B5C4E}"/>
              </a:ext>
            </a:extLst>
          </p:cNvPr>
          <p:cNvSpPr/>
          <p:nvPr/>
        </p:nvSpPr>
        <p:spPr>
          <a:xfrm>
            <a:off x="7696914" y="2194447"/>
            <a:ext cx="2088000" cy="4098009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F701F2-5E6B-FA66-63B4-92EC30C36CDF}"/>
              </a:ext>
            </a:extLst>
          </p:cNvPr>
          <p:cNvSpPr/>
          <p:nvPr/>
        </p:nvSpPr>
        <p:spPr>
          <a:xfrm>
            <a:off x="9776109" y="2139154"/>
            <a:ext cx="2088000" cy="417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object 38">
            <a:extLst>
              <a:ext uri="{FF2B5EF4-FFF2-40B4-BE49-F238E27FC236}">
                <a16:creationId xmlns="" xmlns:a16="http://schemas.microsoft.com/office/drawing/2014/main" id="{0744D042-6CA8-1C35-C626-E93FB9A5E499}"/>
              </a:ext>
            </a:extLst>
          </p:cNvPr>
          <p:cNvSpPr txBox="1">
            <a:spLocks/>
          </p:cNvSpPr>
          <p:nvPr/>
        </p:nvSpPr>
        <p:spPr>
          <a:xfrm>
            <a:off x="1220604" y="1611921"/>
            <a:ext cx="2027093" cy="377026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A3CE4AB7-89F9-A4EA-89FB-798CD2B0269F}"/>
              </a:ext>
            </a:extLst>
          </p:cNvPr>
          <p:cNvSpPr/>
          <p:nvPr/>
        </p:nvSpPr>
        <p:spPr>
          <a:xfrm>
            <a:off x="7696914" y="1437004"/>
            <a:ext cx="2088000" cy="738000"/>
          </a:xfrm>
          <a:prstGeom prst="rect">
            <a:avLst/>
          </a:prstGeom>
          <a:solidFill>
            <a:srgbClr val="237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ADBFEC2-C731-4FC5-4C90-4143FD14FA92}"/>
              </a:ext>
            </a:extLst>
          </p:cNvPr>
          <p:cNvSpPr/>
          <p:nvPr/>
        </p:nvSpPr>
        <p:spPr>
          <a:xfrm>
            <a:off x="9776109" y="1437004"/>
            <a:ext cx="2088000" cy="739381"/>
          </a:xfrm>
          <a:prstGeom prst="rect">
            <a:avLst/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bject 38">
            <a:extLst>
              <a:ext uri="{FF2B5EF4-FFF2-40B4-BE49-F238E27FC236}">
                <a16:creationId xmlns="" xmlns:a16="http://schemas.microsoft.com/office/drawing/2014/main" id="{FF1B7070-066A-1656-51B5-C8576C13BA7C}"/>
              </a:ext>
            </a:extLst>
          </p:cNvPr>
          <p:cNvSpPr txBox="1">
            <a:spLocks/>
          </p:cNvSpPr>
          <p:nvPr/>
        </p:nvSpPr>
        <p:spPr>
          <a:xfrm>
            <a:off x="5819883" y="1647722"/>
            <a:ext cx="4387129" cy="2939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Объём инвестиций</a:t>
            </a:r>
          </a:p>
        </p:txBody>
      </p:sp>
      <p:sp>
        <p:nvSpPr>
          <p:cNvPr id="12" name="object 38">
            <a:extLst>
              <a:ext uri="{FF2B5EF4-FFF2-40B4-BE49-F238E27FC236}">
                <a16:creationId xmlns="" xmlns:a16="http://schemas.microsoft.com/office/drawing/2014/main" id="{C9ADEF3B-C059-85C1-D287-D19177671757}"/>
              </a:ext>
            </a:extLst>
          </p:cNvPr>
          <p:cNvSpPr txBox="1">
            <a:spLocks/>
          </p:cNvSpPr>
          <p:nvPr/>
        </p:nvSpPr>
        <p:spPr>
          <a:xfrm>
            <a:off x="8089167" y="1647722"/>
            <a:ext cx="4387129" cy="2939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Рабочие места</a:t>
            </a:r>
          </a:p>
        </p:txBody>
      </p:sp>
      <p:sp>
        <p:nvSpPr>
          <p:cNvPr id="13" name="object 38">
            <a:extLst>
              <a:ext uri="{FF2B5EF4-FFF2-40B4-BE49-F238E27FC236}">
                <a16:creationId xmlns="" xmlns:a16="http://schemas.microsoft.com/office/drawing/2014/main" id="{92CD2658-6800-A1B9-A353-42B2FDF242BD}"/>
              </a:ext>
            </a:extLst>
          </p:cNvPr>
          <p:cNvSpPr txBox="1">
            <a:spLocks/>
          </p:cNvSpPr>
          <p:nvPr/>
        </p:nvSpPr>
        <p:spPr>
          <a:xfrm>
            <a:off x="10100542" y="1647722"/>
            <a:ext cx="4387129" cy="2939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Срок реализации</a:t>
            </a:r>
          </a:p>
        </p:txBody>
      </p:sp>
      <p:sp>
        <p:nvSpPr>
          <p:cNvPr id="14" name="object 38">
            <a:extLst>
              <a:ext uri="{FF2B5EF4-FFF2-40B4-BE49-F238E27FC236}">
                <a16:creationId xmlns="" xmlns:a16="http://schemas.microsoft.com/office/drawing/2014/main" id="{35A9B087-4860-0EF0-F9A4-0694202231E4}"/>
              </a:ext>
            </a:extLst>
          </p:cNvPr>
          <p:cNvSpPr txBox="1">
            <a:spLocks/>
          </p:cNvSpPr>
          <p:nvPr/>
        </p:nvSpPr>
        <p:spPr>
          <a:xfrm>
            <a:off x="6190596" y="2303523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₽ </a:t>
            </a:r>
            <a:r>
              <a:rPr lang="ru-RU" sz="16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60,9 </a:t>
            </a:r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38">
            <a:extLst>
              <a:ext uri="{FF2B5EF4-FFF2-40B4-BE49-F238E27FC236}">
                <a16:creationId xmlns="" xmlns:a16="http://schemas.microsoft.com/office/drawing/2014/main" id="{25BF8CCD-B672-07E3-8B92-9D88A6B7D30D}"/>
              </a:ext>
            </a:extLst>
          </p:cNvPr>
          <p:cNvSpPr txBox="1">
            <a:spLocks/>
          </p:cNvSpPr>
          <p:nvPr/>
        </p:nvSpPr>
        <p:spPr>
          <a:xfrm>
            <a:off x="8215850" y="2303523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38">
            <a:extLst>
              <a:ext uri="{FF2B5EF4-FFF2-40B4-BE49-F238E27FC236}">
                <a16:creationId xmlns="" xmlns:a16="http://schemas.microsoft.com/office/drawing/2014/main" id="{3FCD56F5-24E0-1E78-F78E-D889590AE71F}"/>
              </a:ext>
            </a:extLst>
          </p:cNvPr>
          <p:cNvSpPr txBox="1">
            <a:spLocks/>
          </p:cNvSpPr>
          <p:nvPr/>
        </p:nvSpPr>
        <p:spPr>
          <a:xfrm>
            <a:off x="10494447" y="2303523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sp>
        <p:nvSpPr>
          <p:cNvPr id="17" name="object 38">
            <a:extLst>
              <a:ext uri="{FF2B5EF4-FFF2-40B4-BE49-F238E27FC236}">
                <a16:creationId xmlns="" xmlns:a16="http://schemas.microsoft.com/office/drawing/2014/main" id="{D64D0A93-AD21-24A1-5D3F-27408411171B}"/>
              </a:ext>
            </a:extLst>
          </p:cNvPr>
          <p:cNvSpPr txBox="1">
            <a:spLocks/>
          </p:cNvSpPr>
          <p:nvPr/>
        </p:nvSpPr>
        <p:spPr>
          <a:xfrm>
            <a:off x="6190596" y="3083277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₽ </a:t>
            </a:r>
            <a:r>
              <a:rPr lang="ru-RU" sz="16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endParaRPr lang="ru-RU" sz="2000" b="1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bject 38">
            <a:extLst>
              <a:ext uri="{FF2B5EF4-FFF2-40B4-BE49-F238E27FC236}">
                <a16:creationId xmlns="" xmlns:a16="http://schemas.microsoft.com/office/drawing/2014/main" id="{E462D6DE-28DC-AE36-B421-4511C5B82D7B}"/>
              </a:ext>
            </a:extLst>
          </p:cNvPr>
          <p:cNvSpPr txBox="1">
            <a:spLocks/>
          </p:cNvSpPr>
          <p:nvPr/>
        </p:nvSpPr>
        <p:spPr>
          <a:xfrm>
            <a:off x="6190596" y="3934859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₽ 15,5 млн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="" xmlns:a16="http://schemas.microsoft.com/office/drawing/2014/main" id="{D8734FA7-30ED-C9C7-C4E4-2DE12C0A8AAC}"/>
              </a:ext>
            </a:extLst>
          </p:cNvPr>
          <p:cNvSpPr txBox="1">
            <a:spLocks/>
          </p:cNvSpPr>
          <p:nvPr/>
        </p:nvSpPr>
        <p:spPr>
          <a:xfrm>
            <a:off x="6190596" y="5204829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₽ 3</a:t>
            </a:r>
            <a:r>
              <a:rPr lang="ru-RU" sz="16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endParaRPr lang="ru-RU" sz="2000" b="1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bject 38">
            <a:extLst>
              <a:ext uri="{FF2B5EF4-FFF2-40B4-BE49-F238E27FC236}">
                <a16:creationId xmlns="" xmlns:a16="http://schemas.microsoft.com/office/drawing/2014/main" id="{7BA66397-DA9B-E420-CBD5-7AC5CD77BEDA}"/>
              </a:ext>
            </a:extLst>
          </p:cNvPr>
          <p:cNvSpPr txBox="1">
            <a:spLocks/>
          </p:cNvSpPr>
          <p:nvPr/>
        </p:nvSpPr>
        <p:spPr>
          <a:xfrm>
            <a:off x="6130750" y="4677029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₽ </a:t>
            </a:r>
            <a:r>
              <a:rPr lang="ru-RU" sz="16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endParaRPr lang="ru-RU" sz="2000" b="1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38">
            <a:extLst>
              <a:ext uri="{FF2B5EF4-FFF2-40B4-BE49-F238E27FC236}">
                <a16:creationId xmlns="" xmlns:a16="http://schemas.microsoft.com/office/drawing/2014/main" id="{CA97FB7E-7564-DEF0-9895-BC05BD37AA37}"/>
              </a:ext>
            </a:extLst>
          </p:cNvPr>
          <p:cNvSpPr txBox="1">
            <a:spLocks/>
          </p:cNvSpPr>
          <p:nvPr/>
        </p:nvSpPr>
        <p:spPr>
          <a:xfrm>
            <a:off x="8215849" y="3083277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bject 38">
            <a:extLst>
              <a:ext uri="{FF2B5EF4-FFF2-40B4-BE49-F238E27FC236}">
                <a16:creationId xmlns="" xmlns:a16="http://schemas.microsoft.com/office/drawing/2014/main" id="{97A648F2-6262-C66E-A982-A72ECE69F912}"/>
              </a:ext>
            </a:extLst>
          </p:cNvPr>
          <p:cNvSpPr txBox="1">
            <a:spLocks/>
          </p:cNvSpPr>
          <p:nvPr/>
        </p:nvSpPr>
        <p:spPr>
          <a:xfrm>
            <a:off x="8215850" y="3934859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38">
            <a:extLst>
              <a:ext uri="{FF2B5EF4-FFF2-40B4-BE49-F238E27FC236}">
                <a16:creationId xmlns="" xmlns:a16="http://schemas.microsoft.com/office/drawing/2014/main" id="{6AE225D8-F2B8-195B-1F5C-E827A961440D}"/>
              </a:ext>
            </a:extLst>
          </p:cNvPr>
          <p:cNvSpPr txBox="1">
            <a:spLocks/>
          </p:cNvSpPr>
          <p:nvPr/>
        </p:nvSpPr>
        <p:spPr>
          <a:xfrm>
            <a:off x="8215850" y="4677030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bject 38">
            <a:extLst>
              <a:ext uri="{FF2B5EF4-FFF2-40B4-BE49-F238E27FC236}">
                <a16:creationId xmlns="" xmlns:a16="http://schemas.microsoft.com/office/drawing/2014/main" id="{8417AC01-6FEE-0DA6-FAFF-EA954A36B0BC}"/>
              </a:ext>
            </a:extLst>
          </p:cNvPr>
          <p:cNvSpPr txBox="1">
            <a:spLocks/>
          </p:cNvSpPr>
          <p:nvPr/>
        </p:nvSpPr>
        <p:spPr>
          <a:xfrm>
            <a:off x="8215850" y="5204829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38">
            <a:extLst>
              <a:ext uri="{FF2B5EF4-FFF2-40B4-BE49-F238E27FC236}">
                <a16:creationId xmlns="" xmlns:a16="http://schemas.microsoft.com/office/drawing/2014/main" id="{D502FA51-2A6B-BB09-755B-87D5E720BC1E}"/>
              </a:ext>
            </a:extLst>
          </p:cNvPr>
          <p:cNvSpPr txBox="1">
            <a:spLocks/>
          </p:cNvSpPr>
          <p:nvPr/>
        </p:nvSpPr>
        <p:spPr>
          <a:xfrm>
            <a:off x="10494447" y="3083277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2030 </a:t>
            </a:r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sp>
        <p:nvSpPr>
          <p:cNvPr id="46" name="object 38">
            <a:extLst>
              <a:ext uri="{FF2B5EF4-FFF2-40B4-BE49-F238E27FC236}">
                <a16:creationId xmlns="" xmlns:a16="http://schemas.microsoft.com/office/drawing/2014/main" id="{22B2EB3F-C45C-CB86-F754-D1174F614676}"/>
              </a:ext>
            </a:extLst>
          </p:cNvPr>
          <p:cNvSpPr txBox="1">
            <a:spLocks/>
          </p:cNvSpPr>
          <p:nvPr/>
        </p:nvSpPr>
        <p:spPr>
          <a:xfrm>
            <a:off x="10494447" y="3934859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г.</a:t>
            </a:r>
          </a:p>
        </p:txBody>
      </p:sp>
      <p:sp>
        <p:nvSpPr>
          <p:cNvPr id="47" name="object 38">
            <a:extLst>
              <a:ext uri="{FF2B5EF4-FFF2-40B4-BE49-F238E27FC236}">
                <a16:creationId xmlns="" xmlns:a16="http://schemas.microsoft.com/office/drawing/2014/main" id="{CB14A9E5-DB20-1F30-1D5F-0FBDC6303B76}"/>
              </a:ext>
            </a:extLst>
          </p:cNvPr>
          <p:cNvSpPr txBox="1">
            <a:spLocks/>
          </p:cNvSpPr>
          <p:nvPr/>
        </p:nvSpPr>
        <p:spPr>
          <a:xfrm>
            <a:off x="10494447" y="4677030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sp>
        <p:nvSpPr>
          <p:cNvPr id="48" name="object 38">
            <a:extLst>
              <a:ext uri="{FF2B5EF4-FFF2-40B4-BE49-F238E27FC236}">
                <a16:creationId xmlns="" xmlns:a16="http://schemas.microsoft.com/office/drawing/2014/main" id="{5DDE9D04-816B-DE7F-0C08-9EEA549A2F71}"/>
              </a:ext>
            </a:extLst>
          </p:cNvPr>
          <p:cNvSpPr txBox="1">
            <a:spLocks/>
          </p:cNvSpPr>
          <p:nvPr/>
        </p:nvSpPr>
        <p:spPr>
          <a:xfrm>
            <a:off x="10494447" y="5204829"/>
            <a:ext cx="1050129" cy="321627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="" xmlns:a16="http://schemas.microsoft.com/office/drawing/2014/main" id="{1AAA8C0D-3328-1A95-4334-F1FB9DBE9D18}"/>
              </a:ext>
            </a:extLst>
          </p:cNvPr>
          <p:cNvCxnSpPr>
            <a:cxnSpLocks/>
          </p:cNvCxnSpPr>
          <p:nvPr/>
        </p:nvCxnSpPr>
        <p:spPr>
          <a:xfrm>
            <a:off x="316889" y="2928711"/>
            <a:ext cx="1157242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="" xmlns:a16="http://schemas.microsoft.com/office/drawing/2014/main" id="{2C655333-5686-AACD-4213-1C9123B3C8C5}"/>
              </a:ext>
            </a:extLst>
          </p:cNvPr>
          <p:cNvCxnSpPr>
            <a:cxnSpLocks/>
          </p:cNvCxnSpPr>
          <p:nvPr/>
        </p:nvCxnSpPr>
        <p:spPr>
          <a:xfrm>
            <a:off x="452976" y="3678009"/>
            <a:ext cx="1157242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066D6859-9436-E39C-7BA1-CC854F55AEEA}"/>
              </a:ext>
            </a:extLst>
          </p:cNvPr>
          <p:cNvCxnSpPr>
            <a:cxnSpLocks/>
          </p:cNvCxnSpPr>
          <p:nvPr/>
        </p:nvCxnSpPr>
        <p:spPr>
          <a:xfrm>
            <a:off x="469289" y="4576083"/>
            <a:ext cx="1157242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>
            <a:extLst>
              <a:ext uri="{FF2B5EF4-FFF2-40B4-BE49-F238E27FC236}">
                <a16:creationId xmlns="" xmlns:a16="http://schemas.microsoft.com/office/drawing/2014/main" id="{7643F270-37AE-BB84-D281-09EFC78558EF}"/>
              </a:ext>
            </a:extLst>
          </p:cNvPr>
          <p:cNvCxnSpPr>
            <a:cxnSpLocks/>
          </p:cNvCxnSpPr>
          <p:nvPr/>
        </p:nvCxnSpPr>
        <p:spPr>
          <a:xfrm>
            <a:off x="469289" y="5133975"/>
            <a:ext cx="1157242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="" xmlns:a16="http://schemas.microsoft.com/office/drawing/2014/main" id="{159ACC06-0591-BDC6-14D9-197172FB39B5}"/>
              </a:ext>
            </a:extLst>
          </p:cNvPr>
          <p:cNvCxnSpPr>
            <a:cxnSpLocks/>
          </p:cNvCxnSpPr>
          <p:nvPr/>
        </p:nvCxnSpPr>
        <p:spPr>
          <a:xfrm>
            <a:off x="469289" y="5667375"/>
            <a:ext cx="1157242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Рисунок 60">
            <a:extLst>
              <a:ext uri="{FF2B5EF4-FFF2-40B4-BE49-F238E27FC236}">
                <a16:creationId xmlns="" xmlns:a16="http://schemas.microsoft.com/office/drawing/2014/main" id="{F85B5D92-EE4D-DFBF-4239-D83E8D4AB71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76" y="2423281"/>
            <a:ext cx="300113" cy="300113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="" xmlns:a16="http://schemas.microsoft.com/office/drawing/2014/main" id="{DAFFF1BF-CB2E-26F9-02CD-8D83ECED9BB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08" y="5231576"/>
            <a:ext cx="303614" cy="303614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532E7170-6BF7-837E-410F-4A2D7AA27DF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49" y="4691360"/>
            <a:ext cx="417826" cy="417826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xmlns="" id="{371DF2E6-6F0E-6088-3928-464F6DE6555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15" y="3939638"/>
            <a:ext cx="349447" cy="349447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965373" y="3678009"/>
            <a:ext cx="46423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Цех по производству вина с рестораном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туристическим комплексом,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расположенный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на территории виноградников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986295" y="2939345"/>
            <a:ext cx="47490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Строительство базы строительных материалов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SovetkinaYV\Desktop\free-icon-construction-5487378.png"/>
          <p:cNvPicPr>
            <a:picLocks noChangeAspect="1" noChangeArrowheads="1"/>
          </p:cNvPicPr>
          <p:nvPr/>
        </p:nvPicPr>
        <p:blipFill>
          <a:blip r:embed="rId2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4875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17" y="3179331"/>
            <a:ext cx="394219" cy="39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66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object 2">
            <a:extLst>
              <a:ext uri="{FF2B5EF4-FFF2-40B4-BE49-F238E27FC236}">
                <a16:creationId xmlns="" xmlns:a16="http://schemas.microsoft.com/office/drawing/2014/main" id="{20D93F1C-99F9-34DC-C93C-DE3488EF2FA4}"/>
              </a:ext>
            </a:extLst>
          </p:cNvPr>
          <p:cNvGrpSpPr/>
          <p:nvPr/>
        </p:nvGrpSpPr>
        <p:grpSpPr>
          <a:xfrm>
            <a:off x="7278099" y="339279"/>
            <a:ext cx="4914265" cy="5990590"/>
            <a:chOff x="7278099" y="496442"/>
            <a:chExt cx="4914265" cy="5990590"/>
          </a:xfrm>
        </p:grpSpPr>
        <p:pic>
          <p:nvPicPr>
            <p:cNvPr id="113" name="object 3">
              <a:extLst>
                <a:ext uri="{FF2B5EF4-FFF2-40B4-BE49-F238E27FC236}">
                  <a16:creationId xmlns="" xmlns:a16="http://schemas.microsoft.com/office/drawing/2014/main" id="{6283D8BC-82D4-B8A2-1D93-984835ED86E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114" name="object 4">
              <a:extLst>
                <a:ext uri="{FF2B5EF4-FFF2-40B4-BE49-F238E27FC236}">
                  <a16:creationId xmlns="" xmlns:a16="http://schemas.microsoft.com/office/drawing/2014/main" id="{A6A45A6B-BF87-7B05-C16A-53467DCAC3D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37" name="object 35">
            <a:extLst>
              <a:ext uri="{FF2B5EF4-FFF2-40B4-BE49-F238E27FC236}">
                <a16:creationId xmlns="" xmlns:a16="http://schemas.microsoft.com/office/drawing/2014/main" id="{9BD17555-308E-CBDD-8812-C263B0DFF0AF}"/>
              </a:ext>
            </a:extLst>
          </p:cNvPr>
          <p:cNvSpPr txBox="1">
            <a:spLocks/>
          </p:cNvSpPr>
          <p:nvPr/>
        </p:nvSpPr>
        <p:spPr>
          <a:xfrm>
            <a:off x="544747" y="3711640"/>
            <a:ext cx="8046803" cy="1118896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>
            <a:defPPr>
              <a:defRPr lang="ru-RU"/>
            </a:defPPr>
            <a:lvl1pPr marL="12700" marR="5080" indent="0">
              <a:lnSpc>
                <a:spcPct val="100000"/>
              </a:lnSpc>
              <a:spcBef>
                <a:spcPts val="1045"/>
              </a:spcBef>
              <a:buFont typeface="Arial" panose="020B0604020202020204" pitchFamily="34" charset="0"/>
              <a:buNone/>
              <a:defRPr sz="3200" b="1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ru-RU" dirty="0"/>
              <a:t>МЕХАНИЗМ РЕАЛИЗАЦИИ СТРАТЕГИИ ИНВЕСТИЦИОННОГО РАЗВИТИЯ</a:t>
            </a:r>
          </a:p>
        </p:txBody>
      </p:sp>
      <p:sp>
        <p:nvSpPr>
          <p:cNvPr id="38" name="object 36">
            <a:extLst>
              <a:ext uri="{FF2B5EF4-FFF2-40B4-BE49-F238E27FC236}">
                <a16:creationId xmlns="" xmlns:a16="http://schemas.microsoft.com/office/drawing/2014/main" id="{FD355094-F80B-521A-5D90-116E45545642}"/>
              </a:ext>
            </a:extLst>
          </p:cNvPr>
          <p:cNvSpPr/>
          <p:nvPr/>
        </p:nvSpPr>
        <p:spPr>
          <a:xfrm>
            <a:off x="589503" y="3277888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25400">
            <a:solidFill>
              <a:schemeClr val="bg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6">
            <a:extLst>
              <a:ext uri="{FF2B5EF4-FFF2-40B4-BE49-F238E27FC236}">
                <a16:creationId xmlns="" xmlns:a16="http://schemas.microsoft.com/office/drawing/2014/main" id="{B36DE6F5-F4C7-DBAF-3AF7-F37BE77EBE7B}"/>
              </a:ext>
            </a:extLst>
          </p:cNvPr>
          <p:cNvGrpSpPr/>
          <p:nvPr/>
        </p:nvGrpSpPr>
        <p:grpSpPr>
          <a:xfrm>
            <a:off x="589503" y="606691"/>
            <a:ext cx="629285" cy="688340"/>
            <a:chOff x="2228689" y="511439"/>
            <a:chExt cx="629285" cy="688340"/>
          </a:xfrm>
        </p:grpSpPr>
        <p:pic>
          <p:nvPicPr>
            <p:cNvPr id="45" name="object 7">
              <a:extLst>
                <a:ext uri="{FF2B5EF4-FFF2-40B4-BE49-F238E27FC236}">
                  <a16:creationId xmlns="" xmlns:a16="http://schemas.microsoft.com/office/drawing/2014/main" id="{1702486E-963B-9732-711B-2071DFB01B0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46" name="object 8">
              <a:extLst>
                <a:ext uri="{FF2B5EF4-FFF2-40B4-BE49-F238E27FC236}">
                  <a16:creationId xmlns="" xmlns:a16="http://schemas.microsoft.com/office/drawing/2014/main" id="{DAAE0CD0-66F3-489B-2E43-26581F61B93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47" name="object 9">
              <a:extLst>
                <a:ext uri="{FF2B5EF4-FFF2-40B4-BE49-F238E27FC236}">
                  <a16:creationId xmlns="" xmlns:a16="http://schemas.microsoft.com/office/drawing/2014/main" id="{685EC4EC-DA92-BEF6-D3F9-785BFDA1DC09}"/>
                </a:ext>
              </a:extLst>
            </p:cNvPr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10">
              <a:extLst>
                <a:ext uri="{FF2B5EF4-FFF2-40B4-BE49-F238E27FC236}">
                  <a16:creationId xmlns="" xmlns:a16="http://schemas.microsoft.com/office/drawing/2014/main" id="{6AA2FCD3-B31E-26E7-4999-F3A64DE41CC9}"/>
                </a:ext>
              </a:extLst>
            </p:cNvPr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1">
              <a:extLst>
                <a:ext uri="{FF2B5EF4-FFF2-40B4-BE49-F238E27FC236}">
                  <a16:creationId xmlns="" xmlns:a16="http://schemas.microsoft.com/office/drawing/2014/main" id="{4FC0ADAF-0FC6-17DB-DEB8-5BFF2AF9E1CC}"/>
                </a:ext>
              </a:extLst>
            </p:cNvPr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12">
              <a:extLst>
                <a:ext uri="{FF2B5EF4-FFF2-40B4-BE49-F238E27FC236}">
                  <a16:creationId xmlns="" xmlns:a16="http://schemas.microsoft.com/office/drawing/2014/main" id="{91A1521B-664A-8EC1-26EA-474B9407781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51" name="object 13">
              <a:extLst>
                <a:ext uri="{FF2B5EF4-FFF2-40B4-BE49-F238E27FC236}">
                  <a16:creationId xmlns="" xmlns:a16="http://schemas.microsoft.com/office/drawing/2014/main" id="{EA1EB914-C4FB-BF18-AEB8-A8F4D9DAC33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52" name="object 14">
              <a:extLst>
                <a:ext uri="{FF2B5EF4-FFF2-40B4-BE49-F238E27FC236}">
                  <a16:creationId xmlns="" xmlns:a16="http://schemas.microsoft.com/office/drawing/2014/main" id="{AB6A7C5D-EB82-5D0D-DD7B-6B74925EF2FF}"/>
                </a:ext>
              </a:extLst>
            </p:cNvPr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5">
              <a:extLst>
                <a:ext uri="{FF2B5EF4-FFF2-40B4-BE49-F238E27FC236}">
                  <a16:creationId xmlns="" xmlns:a16="http://schemas.microsoft.com/office/drawing/2014/main" id="{23682C1E-2C52-0175-2D4A-026AAC8B45C1}"/>
                </a:ext>
              </a:extLst>
            </p:cNvPr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16">
              <a:extLst>
                <a:ext uri="{FF2B5EF4-FFF2-40B4-BE49-F238E27FC236}">
                  <a16:creationId xmlns="" xmlns:a16="http://schemas.microsoft.com/office/drawing/2014/main" id="{B1279B92-DA67-4134-AE0C-BE0AD32F19B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55" name="object 17">
              <a:extLst>
                <a:ext uri="{FF2B5EF4-FFF2-40B4-BE49-F238E27FC236}">
                  <a16:creationId xmlns="" xmlns:a16="http://schemas.microsoft.com/office/drawing/2014/main" id="{65906B94-1389-1DDF-92A0-89B936BC64CF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56" name="object 18">
              <a:extLst>
                <a:ext uri="{FF2B5EF4-FFF2-40B4-BE49-F238E27FC236}">
                  <a16:creationId xmlns="" xmlns:a16="http://schemas.microsoft.com/office/drawing/2014/main" id="{DB07808D-52F8-8DE5-2CC5-5D20B395F14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57" name="object 19">
              <a:extLst>
                <a:ext uri="{FF2B5EF4-FFF2-40B4-BE49-F238E27FC236}">
                  <a16:creationId xmlns="" xmlns:a16="http://schemas.microsoft.com/office/drawing/2014/main" id="{988CA873-70EC-665C-CA14-E0B296352E0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  <p:pic>
          <p:nvPicPr>
            <p:cNvPr id="58" name="object 20">
              <a:extLst>
                <a:ext uri="{FF2B5EF4-FFF2-40B4-BE49-F238E27FC236}">
                  <a16:creationId xmlns="" xmlns:a16="http://schemas.microsoft.com/office/drawing/2014/main" id="{CD0743B2-511B-80D0-BBEB-6A1DEB1A56B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3345" y="693369"/>
              <a:ext cx="33858" cy="6921"/>
            </a:xfrm>
            <a:prstGeom prst="rect">
              <a:avLst/>
            </a:prstGeom>
          </p:spPr>
        </p:pic>
        <p:sp>
          <p:nvSpPr>
            <p:cNvPr id="59" name="object 21">
              <a:extLst>
                <a:ext uri="{FF2B5EF4-FFF2-40B4-BE49-F238E27FC236}">
                  <a16:creationId xmlns="" xmlns:a16="http://schemas.microsoft.com/office/drawing/2014/main" id="{5B803722-519C-A1DA-0FA1-23EE423F21FA}"/>
                </a:ext>
              </a:extLst>
            </p:cNvPr>
            <p:cNvSpPr/>
            <p:nvPr/>
          </p:nvSpPr>
          <p:spPr>
            <a:xfrm>
              <a:off x="2375940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22">
              <a:extLst>
                <a:ext uri="{FF2B5EF4-FFF2-40B4-BE49-F238E27FC236}">
                  <a16:creationId xmlns="" xmlns:a16="http://schemas.microsoft.com/office/drawing/2014/main" id="{E31DAF71-99E7-3FD4-A02A-804849FF0747}"/>
                </a:ext>
              </a:extLst>
            </p:cNvPr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23">
              <a:extLst>
                <a:ext uri="{FF2B5EF4-FFF2-40B4-BE49-F238E27FC236}">
                  <a16:creationId xmlns="" xmlns:a16="http://schemas.microsoft.com/office/drawing/2014/main" id="{65315CAE-6486-E01F-34F2-BBF485F0B198}"/>
                </a:ext>
              </a:extLst>
            </p:cNvPr>
            <p:cNvSpPr/>
            <p:nvPr/>
          </p:nvSpPr>
          <p:spPr>
            <a:xfrm>
              <a:off x="2369654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24">
              <a:extLst>
                <a:ext uri="{FF2B5EF4-FFF2-40B4-BE49-F238E27FC236}">
                  <a16:creationId xmlns="" xmlns:a16="http://schemas.microsoft.com/office/drawing/2014/main" id="{D3552C64-1139-28E3-92E7-6189A72BAFB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63" name="object 25">
              <a:extLst>
                <a:ext uri="{FF2B5EF4-FFF2-40B4-BE49-F238E27FC236}">
                  <a16:creationId xmlns="" xmlns:a16="http://schemas.microsoft.com/office/drawing/2014/main" id="{0F89AB17-071C-6813-4291-8907B6A2378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64" name="object 26">
              <a:extLst>
                <a:ext uri="{FF2B5EF4-FFF2-40B4-BE49-F238E27FC236}">
                  <a16:creationId xmlns="" xmlns:a16="http://schemas.microsoft.com/office/drawing/2014/main" id="{7B755C44-24A4-2F1A-DEFA-BFE11D40B7F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65" name="object 27">
              <a:extLst>
                <a:ext uri="{FF2B5EF4-FFF2-40B4-BE49-F238E27FC236}">
                  <a16:creationId xmlns="" xmlns:a16="http://schemas.microsoft.com/office/drawing/2014/main" id="{8327032A-DB51-7C9D-EFC4-9385B216F20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66" name="object 28">
              <a:extLst>
                <a:ext uri="{FF2B5EF4-FFF2-40B4-BE49-F238E27FC236}">
                  <a16:creationId xmlns="" xmlns:a16="http://schemas.microsoft.com/office/drawing/2014/main" id="{B5047B7F-4A50-D8D3-FDD4-09CC6A68DF6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67" name="object 29">
              <a:extLst>
                <a:ext uri="{FF2B5EF4-FFF2-40B4-BE49-F238E27FC236}">
                  <a16:creationId xmlns="" xmlns:a16="http://schemas.microsoft.com/office/drawing/2014/main" id="{5B908974-2305-AE19-CA41-B8561C41DC61}"/>
                </a:ext>
              </a:extLst>
            </p:cNvPr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0">
              <a:extLst>
                <a:ext uri="{FF2B5EF4-FFF2-40B4-BE49-F238E27FC236}">
                  <a16:creationId xmlns="" xmlns:a16="http://schemas.microsoft.com/office/drawing/2014/main" id="{3B4EA6B9-0C1D-5220-05CC-4393F95AFCE8}"/>
                </a:ext>
              </a:extLst>
            </p:cNvPr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1">
              <a:extLst>
                <a:ext uri="{FF2B5EF4-FFF2-40B4-BE49-F238E27FC236}">
                  <a16:creationId xmlns="" xmlns:a16="http://schemas.microsoft.com/office/drawing/2014/main" id="{29599B90-AD0E-CB89-6289-1B2DA3B2CC9A}"/>
                </a:ext>
              </a:extLst>
            </p:cNvPr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32">
              <a:extLst>
                <a:ext uri="{FF2B5EF4-FFF2-40B4-BE49-F238E27FC236}">
                  <a16:creationId xmlns="" xmlns:a16="http://schemas.microsoft.com/office/drawing/2014/main" id="{C0761E03-75D8-D6A6-8D00-584FE44B48D6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71" name="object 33">
              <a:extLst>
                <a:ext uri="{FF2B5EF4-FFF2-40B4-BE49-F238E27FC236}">
                  <a16:creationId xmlns="" xmlns:a16="http://schemas.microsoft.com/office/drawing/2014/main" id="{096F8F6A-F2C2-C0FF-D925-164007B8301E}"/>
                </a:ext>
              </a:extLst>
            </p:cNvPr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34">
            <a:extLst>
              <a:ext uri="{FF2B5EF4-FFF2-40B4-BE49-F238E27FC236}">
                <a16:creationId xmlns="" xmlns:a16="http://schemas.microsoft.com/office/drawing/2014/main" id="{557AAE29-8554-943A-F4C2-0FE574F12907}"/>
              </a:ext>
            </a:extLst>
          </p:cNvPr>
          <p:cNvSpPr txBox="1"/>
          <p:nvPr/>
        </p:nvSpPr>
        <p:spPr>
          <a:xfrm>
            <a:off x="1367140" y="737089"/>
            <a:ext cx="2285697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  <a:r>
              <a:rPr sz="1200" spc="13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экономического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инвестиций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Самарской</a:t>
            </a:r>
            <a:r>
              <a:rPr sz="1200" spc="10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ject 51">
            <a:extLst>
              <a:ext uri="{FF2B5EF4-FFF2-40B4-BE49-F238E27FC236}">
                <a16:creationId xmlns="" xmlns:a16="http://schemas.microsoft.com/office/drawing/2014/main" id="{F1B5EF97-3A59-FD47-003D-9FC05246A362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22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BD8904C9-1468-2D43-6B20-F4A2177E4883}"/>
              </a:ext>
            </a:extLst>
          </p:cNvPr>
          <p:cNvSpPr/>
          <p:nvPr/>
        </p:nvSpPr>
        <p:spPr>
          <a:xfrm flipV="1">
            <a:off x="589502" y="6510213"/>
            <a:ext cx="11157997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367140" y="1992885"/>
            <a:ext cx="2285697" cy="398186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12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2" descr="Логотип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03" y="1885687"/>
            <a:ext cx="648946" cy="61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27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="" xmlns:a16="http://schemas.microsoft.com/office/drawing/2014/main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МЕРОПРИЯТИЙ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РЕАЛИЗАЦИИ СТРАТЕГИИ 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23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Группа 71">
            <a:extLst>
              <a:ext uri="{FF2B5EF4-FFF2-40B4-BE49-F238E27FC236}">
                <a16:creationId xmlns="" xmlns:a16="http://schemas.microsoft.com/office/drawing/2014/main" id="{B11CAB01-4582-424E-9F38-7A47960980BE}"/>
              </a:ext>
            </a:extLst>
          </p:cNvPr>
          <p:cNvGrpSpPr/>
          <p:nvPr/>
        </p:nvGrpSpPr>
        <p:grpSpPr>
          <a:xfrm>
            <a:off x="7136583" y="341962"/>
            <a:ext cx="2208697" cy="496678"/>
            <a:chOff x="7528468" y="349323"/>
            <a:chExt cx="2208697" cy="496678"/>
          </a:xfrm>
        </p:grpSpPr>
        <p:grpSp>
          <p:nvGrpSpPr>
            <p:cNvPr id="73" name="object 6">
              <a:extLst>
                <a:ext uri="{FF2B5EF4-FFF2-40B4-BE49-F238E27FC236}">
                  <a16:creationId xmlns="" xmlns:a16="http://schemas.microsoft.com/office/drawing/2014/main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5" name="object 7">
                <a:extLst>
                  <a:ext uri="{FF2B5EF4-FFF2-40B4-BE49-F238E27FC236}">
                    <a16:creationId xmlns="" xmlns:a16="http://schemas.microsoft.com/office/drawing/2014/main" id="{1ABC88BF-7FFF-7CEC-ED4F-8D01A96F42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76" name="object 8">
                <a:extLst>
                  <a:ext uri="{FF2B5EF4-FFF2-40B4-BE49-F238E27FC236}">
                    <a16:creationId xmlns="" xmlns:a16="http://schemas.microsoft.com/office/drawing/2014/main" id="{D72BEB1E-0FF4-B3CE-12D6-B5F405F0FBB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77" name="object 9">
                <a:extLst>
                  <a:ext uri="{FF2B5EF4-FFF2-40B4-BE49-F238E27FC236}">
                    <a16:creationId xmlns="" xmlns:a16="http://schemas.microsoft.com/office/drawing/2014/main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8" name="object 10">
                <a:extLst>
                  <a:ext uri="{FF2B5EF4-FFF2-40B4-BE49-F238E27FC236}">
                    <a16:creationId xmlns="" xmlns:a16="http://schemas.microsoft.com/office/drawing/2014/main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11">
                <a:extLst>
                  <a:ext uri="{FF2B5EF4-FFF2-40B4-BE49-F238E27FC236}">
                    <a16:creationId xmlns="" xmlns:a16="http://schemas.microsoft.com/office/drawing/2014/main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0" name="object 12">
                <a:extLst>
                  <a:ext uri="{FF2B5EF4-FFF2-40B4-BE49-F238E27FC236}">
                    <a16:creationId xmlns="" xmlns:a16="http://schemas.microsoft.com/office/drawing/2014/main" id="{2AAA3D3D-AB6B-039D-593C-CE836BD00F9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81" name="object 13">
                <a:extLst>
                  <a:ext uri="{FF2B5EF4-FFF2-40B4-BE49-F238E27FC236}">
                    <a16:creationId xmlns="" xmlns:a16="http://schemas.microsoft.com/office/drawing/2014/main" id="{8592841A-EC18-7464-4393-738EFE00FC2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82" name="object 14">
                <a:extLst>
                  <a:ext uri="{FF2B5EF4-FFF2-40B4-BE49-F238E27FC236}">
                    <a16:creationId xmlns="" xmlns:a16="http://schemas.microsoft.com/office/drawing/2014/main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3" name="object 15">
                <a:extLst>
                  <a:ext uri="{FF2B5EF4-FFF2-40B4-BE49-F238E27FC236}">
                    <a16:creationId xmlns="" xmlns:a16="http://schemas.microsoft.com/office/drawing/2014/main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4" name="object 16">
                <a:extLst>
                  <a:ext uri="{FF2B5EF4-FFF2-40B4-BE49-F238E27FC236}">
                    <a16:creationId xmlns="" xmlns:a16="http://schemas.microsoft.com/office/drawing/2014/main" id="{10C9F72C-2653-BDEF-8D7A-96BE1AC1DF2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85" name="object 17">
                <a:extLst>
                  <a:ext uri="{FF2B5EF4-FFF2-40B4-BE49-F238E27FC236}">
                    <a16:creationId xmlns="" xmlns:a16="http://schemas.microsoft.com/office/drawing/2014/main" id="{A84094D4-2490-FE38-745B-A941A2F3CAC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86" name="object 18">
                <a:extLst>
                  <a:ext uri="{FF2B5EF4-FFF2-40B4-BE49-F238E27FC236}">
                    <a16:creationId xmlns="" xmlns:a16="http://schemas.microsoft.com/office/drawing/2014/main" id="{D28EB228-BB9F-6664-4FE3-4AFA63D576C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87" name="object 19">
                <a:extLst>
                  <a:ext uri="{FF2B5EF4-FFF2-40B4-BE49-F238E27FC236}">
                    <a16:creationId xmlns="" xmlns:a16="http://schemas.microsoft.com/office/drawing/2014/main" id="{292183E0-FFB6-F24F-B91B-74EFA0F9AD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88" name="object 20">
                <a:extLst>
                  <a:ext uri="{FF2B5EF4-FFF2-40B4-BE49-F238E27FC236}">
                    <a16:creationId xmlns="" xmlns:a16="http://schemas.microsoft.com/office/drawing/2014/main" id="{030461B9-C591-AAAE-BC83-4EE747135E5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89" name="object 21">
                <a:extLst>
                  <a:ext uri="{FF2B5EF4-FFF2-40B4-BE49-F238E27FC236}">
                    <a16:creationId xmlns="" xmlns:a16="http://schemas.microsoft.com/office/drawing/2014/main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0" name="object 22">
                <a:extLst>
                  <a:ext uri="{FF2B5EF4-FFF2-40B4-BE49-F238E27FC236}">
                    <a16:creationId xmlns="" xmlns:a16="http://schemas.microsoft.com/office/drawing/2014/main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1" name="object 23">
                <a:extLst>
                  <a:ext uri="{FF2B5EF4-FFF2-40B4-BE49-F238E27FC236}">
                    <a16:creationId xmlns="" xmlns:a16="http://schemas.microsoft.com/office/drawing/2014/main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92" name="object 24">
                <a:extLst>
                  <a:ext uri="{FF2B5EF4-FFF2-40B4-BE49-F238E27FC236}">
                    <a16:creationId xmlns="" xmlns:a16="http://schemas.microsoft.com/office/drawing/2014/main" id="{D8CDA463-0AD9-0F43-FEAA-F9261DAF5EB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93" name="object 25">
                <a:extLst>
                  <a:ext uri="{FF2B5EF4-FFF2-40B4-BE49-F238E27FC236}">
                    <a16:creationId xmlns="" xmlns:a16="http://schemas.microsoft.com/office/drawing/2014/main" id="{EABFBE0D-E4C7-1408-20A8-ED3B9F02DBB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94" name="object 26">
                <a:extLst>
                  <a:ext uri="{FF2B5EF4-FFF2-40B4-BE49-F238E27FC236}">
                    <a16:creationId xmlns="" xmlns:a16="http://schemas.microsoft.com/office/drawing/2014/main" id="{1B9BE5FD-4B6D-A48E-F529-3801F7F4B77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95" name="object 27">
                <a:extLst>
                  <a:ext uri="{FF2B5EF4-FFF2-40B4-BE49-F238E27FC236}">
                    <a16:creationId xmlns="" xmlns:a16="http://schemas.microsoft.com/office/drawing/2014/main" id="{90878C5D-452D-B7DB-0449-466D24F2600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96" name="object 28">
                <a:extLst>
                  <a:ext uri="{FF2B5EF4-FFF2-40B4-BE49-F238E27FC236}">
                    <a16:creationId xmlns="" xmlns:a16="http://schemas.microsoft.com/office/drawing/2014/main" id="{F44FA83C-F31A-7E12-F0C1-2E4933325B5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97" name="object 29">
                <a:extLst>
                  <a:ext uri="{FF2B5EF4-FFF2-40B4-BE49-F238E27FC236}">
                    <a16:creationId xmlns="" xmlns:a16="http://schemas.microsoft.com/office/drawing/2014/main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8" name="object 30">
                <a:extLst>
                  <a:ext uri="{FF2B5EF4-FFF2-40B4-BE49-F238E27FC236}">
                    <a16:creationId xmlns="" xmlns:a16="http://schemas.microsoft.com/office/drawing/2014/main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31">
                <a:extLst>
                  <a:ext uri="{FF2B5EF4-FFF2-40B4-BE49-F238E27FC236}">
                    <a16:creationId xmlns="" xmlns:a16="http://schemas.microsoft.com/office/drawing/2014/main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00" name="object 32">
                <a:extLst>
                  <a:ext uri="{FF2B5EF4-FFF2-40B4-BE49-F238E27FC236}">
                    <a16:creationId xmlns="" xmlns:a16="http://schemas.microsoft.com/office/drawing/2014/main" id="{4AE7C3F8-7488-1AB2-AC8E-F249C8974F3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101" name="object 33">
                <a:extLst>
                  <a:ext uri="{FF2B5EF4-FFF2-40B4-BE49-F238E27FC236}">
                    <a16:creationId xmlns="" xmlns:a16="http://schemas.microsoft.com/office/drawing/2014/main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74" name="object 34">
              <a:extLst>
                <a:ext uri="{FF2B5EF4-FFF2-40B4-BE49-F238E27FC236}">
                  <a16:creationId xmlns="" xmlns:a16="http://schemas.microsoft.com/office/drawing/2014/main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10431827" y="436874"/>
            <a:ext cx="1392926" cy="305853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9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9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" name="Picture 2" descr="Логотип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2" y="369740"/>
            <a:ext cx="548760" cy="51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473896"/>
              </p:ext>
            </p:extLst>
          </p:nvPr>
        </p:nvGraphicFramePr>
        <p:xfrm>
          <a:off x="318975" y="1323343"/>
          <a:ext cx="11617642" cy="535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3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940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793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069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5275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</a:t>
                      </a:r>
                    </a:p>
                  </a:txBody>
                  <a:tcPr anchor="ctr">
                    <a:solidFill>
                      <a:srgbClr val="1852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реализации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Ответственный</a:t>
                      </a:r>
                    </a:p>
                  </a:txBody>
                  <a:tcPr anchor="ctr">
                    <a:solidFill>
                      <a:srgbClr val="18529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43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Актуализация и мониторинг перспективных</a:t>
                      </a:r>
                      <a:r>
                        <a:rPr lang="ru-RU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инвестиционных площадок и земельных участков пригодных для реализации инвестиционных проектов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раз в квартал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КУМИ</a:t>
                      </a:r>
                      <a:r>
                        <a:rPr lang="ru-RU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Администрации района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77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Формирование информации о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свободных инвестиционных площадках и земельных участках для актуализации инвестиционной карты района</a:t>
                      </a: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раз в квартал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Отдел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ЭРИиТ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Администрации района</a:t>
                      </a: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77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Актуализация информационного раздела «Инвестиции» на официальном сайте Администрации муниципального района</a:t>
                      </a: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постоянной основе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Отдел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ЭРИиТ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Администрации района</a:t>
                      </a: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063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встреч,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круглых столов с предпринимателями, потенциальными и перспективно развивающимися (действующими) инвесторами, агентством по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привлечению инвестиций, Фондом  «Развитие и поддержки СМСП», кредитными организациями и иными организациями по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вопросам развития инвестиционной деятельности и повышения инвестиционной привлекательности района</a:t>
                      </a: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раз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квартал (и по необходимости)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Отдел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ЭРИиТ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Администрации района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Фонд «Развитие»</a:t>
                      </a: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77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Совета по вопросам развития инвестиционной деятельности при администрации м. р.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Безенчукский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раз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 квартал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Отдел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ЭРИиТ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Администрации района</a:t>
                      </a: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477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Взаимодействие с Агентством по привлечению инвестиций Самарской области с целью формирования благоприятного  инвестиционного климата и эффективной работы с потенциальными инвесторами. Поиск инвесторов под имеющиеся свободные инвестиционные площадки и земельные участки</a:t>
                      </a: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постоянной основе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Отдел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ЭРИиТ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Администрации района</a:t>
                      </a: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77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Информационно-консультационное сопровождение инвестора, реализующего или планирующего реализовать инвестиционный проект на территории района.</a:t>
                      </a: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 мере поступления обращений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Отдел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ЭРИиТ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Администрации района</a:t>
                      </a: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477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Формирование и актуализация перечня инвестиционных проектов, реализуемых и планируемых к реализации на территории района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раз в полугодие</a:t>
                      </a:r>
                    </a:p>
                  </a:txBody>
                  <a:tcPr anchor="ctr"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Отдел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ЭРИиТ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Администрации района</a:t>
                      </a:r>
                    </a:p>
                  </a:txBody>
                  <a:tcPr anchor="ctr">
                    <a:solidFill>
                      <a:srgbClr val="E9EB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177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5">
            <a:extLst>
              <a:ext uri="{FF2B5EF4-FFF2-40B4-BE49-F238E27FC236}">
                <a16:creationId xmlns="" xmlns:a16="http://schemas.microsoft.com/office/drawing/2014/main" id="{9BD17555-308E-CBDD-8812-C263B0DFF0AF}"/>
              </a:ext>
            </a:extLst>
          </p:cNvPr>
          <p:cNvSpPr txBox="1">
            <a:spLocks/>
          </p:cNvSpPr>
          <p:nvPr/>
        </p:nvSpPr>
        <p:spPr>
          <a:xfrm>
            <a:off x="447165" y="241329"/>
            <a:ext cx="5265503" cy="749564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algn="l">
              <a:lnSpc>
                <a:spcPct val="100000"/>
              </a:lnSpc>
              <a:spcBef>
                <a:spcPts val="1045"/>
              </a:spcBef>
            </a:pP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</a:p>
        </p:txBody>
      </p:sp>
      <p:grpSp>
        <p:nvGrpSpPr>
          <p:cNvPr id="44" name="object 6">
            <a:extLst>
              <a:ext uri="{FF2B5EF4-FFF2-40B4-BE49-F238E27FC236}">
                <a16:creationId xmlns="" xmlns:a16="http://schemas.microsoft.com/office/drawing/2014/main" id="{B36DE6F5-F4C7-DBAF-3AF7-F37BE77EBE7B}"/>
              </a:ext>
            </a:extLst>
          </p:cNvPr>
          <p:cNvGrpSpPr/>
          <p:nvPr/>
        </p:nvGrpSpPr>
        <p:grpSpPr>
          <a:xfrm>
            <a:off x="4369766" y="296798"/>
            <a:ext cx="629285" cy="688340"/>
            <a:chOff x="2228689" y="511439"/>
            <a:chExt cx="629285" cy="688340"/>
          </a:xfrm>
        </p:grpSpPr>
        <p:pic>
          <p:nvPicPr>
            <p:cNvPr id="45" name="object 7">
              <a:extLst>
                <a:ext uri="{FF2B5EF4-FFF2-40B4-BE49-F238E27FC236}">
                  <a16:creationId xmlns="" xmlns:a16="http://schemas.microsoft.com/office/drawing/2014/main" id="{1702486E-963B-9732-711B-2071DFB01B0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46" name="object 8">
              <a:extLst>
                <a:ext uri="{FF2B5EF4-FFF2-40B4-BE49-F238E27FC236}">
                  <a16:creationId xmlns="" xmlns:a16="http://schemas.microsoft.com/office/drawing/2014/main" id="{DAAE0CD0-66F3-489B-2E43-26581F61B93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47" name="object 9">
              <a:extLst>
                <a:ext uri="{FF2B5EF4-FFF2-40B4-BE49-F238E27FC236}">
                  <a16:creationId xmlns="" xmlns:a16="http://schemas.microsoft.com/office/drawing/2014/main" id="{685EC4EC-DA92-BEF6-D3F9-785BFDA1DC09}"/>
                </a:ext>
              </a:extLst>
            </p:cNvPr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object 10">
              <a:extLst>
                <a:ext uri="{FF2B5EF4-FFF2-40B4-BE49-F238E27FC236}">
                  <a16:creationId xmlns="" xmlns:a16="http://schemas.microsoft.com/office/drawing/2014/main" id="{6AA2FCD3-B31E-26E7-4999-F3A64DE41CC9}"/>
                </a:ext>
              </a:extLst>
            </p:cNvPr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object 11">
              <a:extLst>
                <a:ext uri="{FF2B5EF4-FFF2-40B4-BE49-F238E27FC236}">
                  <a16:creationId xmlns="" xmlns:a16="http://schemas.microsoft.com/office/drawing/2014/main" id="{4FC0ADAF-0FC6-17DB-DEB8-5BFF2AF9E1CC}"/>
                </a:ext>
              </a:extLst>
            </p:cNvPr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0" name="object 12">
              <a:extLst>
                <a:ext uri="{FF2B5EF4-FFF2-40B4-BE49-F238E27FC236}">
                  <a16:creationId xmlns="" xmlns:a16="http://schemas.microsoft.com/office/drawing/2014/main" id="{91A1521B-664A-8EC1-26EA-474B9407781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51" name="object 13">
              <a:extLst>
                <a:ext uri="{FF2B5EF4-FFF2-40B4-BE49-F238E27FC236}">
                  <a16:creationId xmlns="" xmlns:a16="http://schemas.microsoft.com/office/drawing/2014/main" id="{EA1EB914-C4FB-BF18-AEB8-A8F4D9DAC33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52" name="object 14">
              <a:extLst>
                <a:ext uri="{FF2B5EF4-FFF2-40B4-BE49-F238E27FC236}">
                  <a16:creationId xmlns="" xmlns:a16="http://schemas.microsoft.com/office/drawing/2014/main" id="{AB6A7C5D-EB82-5D0D-DD7B-6B74925EF2FF}"/>
                </a:ext>
              </a:extLst>
            </p:cNvPr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object 15">
              <a:extLst>
                <a:ext uri="{FF2B5EF4-FFF2-40B4-BE49-F238E27FC236}">
                  <a16:creationId xmlns="" xmlns:a16="http://schemas.microsoft.com/office/drawing/2014/main" id="{23682C1E-2C52-0175-2D4A-026AAC8B45C1}"/>
                </a:ext>
              </a:extLst>
            </p:cNvPr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4" name="object 16">
              <a:extLst>
                <a:ext uri="{FF2B5EF4-FFF2-40B4-BE49-F238E27FC236}">
                  <a16:creationId xmlns="" xmlns:a16="http://schemas.microsoft.com/office/drawing/2014/main" id="{B1279B92-DA67-4134-AE0C-BE0AD32F19B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55" name="object 17">
              <a:extLst>
                <a:ext uri="{FF2B5EF4-FFF2-40B4-BE49-F238E27FC236}">
                  <a16:creationId xmlns="" xmlns:a16="http://schemas.microsoft.com/office/drawing/2014/main" id="{65906B94-1389-1DDF-92A0-89B936BC64C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56" name="object 18">
              <a:extLst>
                <a:ext uri="{FF2B5EF4-FFF2-40B4-BE49-F238E27FC236}">
                  <a16:creationId xmlns="" xmlns:a16="http://schemas.microsoft.com/office/drawing/2014/main" id="{DB07808D-52F8-8DE5-2CC5-5D20B395F143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57" name="object 19">
              <a:extLst>
                <a:ext uri="{FF2B5EF4-FFF2-40B4-BE49-F238E27FC236}">
                  <a16:creationId xmlns="" xmlns:a16="http://schemas.microsoft.com/office/drawing/2014/main" id="{988CA873-70EC-665C-CA14-E0B296352E01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  <p:pic>
          <p:nvPicPr>
            <p:cNvPr id="58" name="object 20">
              <a:extLst>
                <a:ext uri="{FF2B5EF4-FFF2-40B4-BE49-F238E27FC236}">
                  <a16:creationId xmlns="" xmlns:a16="http://schemas.microsoft.com/office/drawing/2014/main" id="{CD0743B2-511B-80D0-BBEB-6A1DEB1A56B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33345" y="693369"/>
              <a:ext cx="33858" cy="6921"/>
            </a:xfrm>
            <a:prstGeom prst="rect">
              <a:avLst/>
            </a:prstGeom>
          </p:spPr>
        </p:pic>
        <p:sp>
          <p:nvSpPr>
            <p:cNvPr id="59" name="object 21">
              <a:extLst>
                <a:ext uri="{FF2B5EF4-FFF2-40B4-BE49-F238E27FC236}">
                  <a16:creationId xmlns="" xmlns:a16="http://schemas.microsoft.com/office/drawing/2014/main" id="{5B803722-519C-A1DA-0FA1-23EE423F21FA}"/>
                </a:ext>
              </a:extLst>
            </p:cNvPr>
            <p:cNvSpPr/>
            <p:nvPr/>
          </p:nvSpPr>
          <p:spPr>
            <a:xfrm>
              <a:off x="2375940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object 22">
              <a:extLst>
                <a:ext uri="{FF2B5EF4-FFF2-40B4-BE49-F238E27FC236}">
                  <a16:creationId xmlns="" xmlns:a16="http://schemas.microsoft.com/office/drawing/2014/main" id="{E31DAF71-99E7-3FD4-A02A-804849FF0747}"/>
                </a:ext>
              </a:extLst>
            </p:cNvPr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object 23">
              <a:extLst>
                <a:ext uri="{FF2B5EF4-FFF2-40B4-BE49-F238E27FC236}">
                  <a16:creationId xmlns="" xmlns:a16="http://schemas.microsoft.com/office/drawing/2014/main" id="{65315CAE-6486-E01F-34F2-BBF485F0B198}"/>
                </a:ext>
              </a:extLst>
            </p:cNvPr>
            <p:cNvSpPr/>
            <p:nvPr/>
          </p:nvSpPr>
          <p:spPr>
            <a:xfrm>
              <a:off x="2369654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2" name="object 24">
              <a:extLst>
                <a:ext uri="{FF2B5EF4-FFF2-40B4-BE49-F238E27FC236}">
                  <a16:creationId xmlns="" xmlns:a16="http://schemas.microsoft.com/office/drawing/2014/main" id="{D3552C64-1139-28E3-92E7-6189A72BAFB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63" name="object 25">
              <a:extLst>
                <a:ext uri="{FF2B5EF4-FFF2-40B4-BE49-F238E27FC236}">
                  <a16:creationId xmlns="" xmlns:a16="http://schemas.microsoft.com/office/drawing/2014/main" id="{0F89AB17-071C-6813-4291-8907B6A2378A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64" name="object 26">
              <a:extLst>
                <a:ext uri="{FF2B5EF4-FFF2-40B4-BE49-F238E27FC236}">
                  <a16:creationId xmlns="" xmlns:a16="http://schemas.microsoft.com/office/drawing/2014/main" id="{7B755C44-24A4-2F1A-DEFA-BFE11D40B7F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65" name="object 27">
              <a:extLst>
                <a:ext uri="{FF2B5EF4-FFF2-40B4-BE49-F238E27FC236}">
                  <a16:creationId xmlns="" xmlns:a16="http://schemas.microsoft.com/office/drawing/2014/main" id="{8327032A-DB51-7C9D-EFC4-9385B216F20B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66" name="object 28">
              <a:extLst>
                <a:ext uri="{FF2B5EF4-FFF2-40B4-BE49-F238E27FC236}">
                  <a16:creationId xmlns="" xmlns:a16="http://schemas.microsoft.com/office/drawing/2014/main" id="{B5047B7F-4A50-D8D3-FDD4-09CC6A68DF6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67" name="object 29">
              <a:extLst>
                <a:ext uri="{FF2B5EF4-FFF2-40B4-BE49-F238E27FC236}">
                  <a16:creationId xmlns="" xmlns:a16="http://schemas.microsoft.com/office/drawing/2014/main" id="{5B908974-2305-AE19-CA41-B8561C41DC61}"/>
                </a:ext>
              </a:extLst>
            </p:cNvPr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object 30">
              <a:extLst>
                <a:ext uri="{FF2B5EF4-FFF2-40B4-BE49-F238E27FC236}">
                  <a16:creationId xmlns="" xmlns:a16="http://schemas.microsoft.com/office/drawing/2014/main" id="{3B4EA6B9-0C1D-5220-05CC-4393F95AFCE8}"/>
                </a:ext>
              </a:extLst>
            </p:cNvPr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object 31">
              <a:extLst>
                <a:ext uri="{FF2B5EF4-FFF2-40B4-BE49-F238E27FC236}">
                  <a16:creationId xmlns="" xmlns:a16="http://schemas.microsoft.com/office/drawing/2014/main" id="{29599B90-AD0E-CB89-6289-1B2DA3B2CC9A}"/>
                </a:ext>
              </a:extLst>
            </p:cNvPr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0" name="object 32">
              <a:extLst>
                <a:ext uri="{FF2B5EF4-FFF2-40B4-BE49-F238E27FC236}">
                  <a16:creationId xmlns="" xmlns:a16="http://schemas.microsoft.com/office/drawing/2014/main" id="{C0761E03-75D8-D6A6-8D00-584FE44B48D6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71" name="object 33">
              <a:extLst>
                <a:ext uri="{FF2B5EF4-FFF2-40B4-BE49-F238E27FC236}">
                  <a16:creationId xmlns="" xmlns:a16="http://schemas.microsoft.com/office/drawing/2014/main" id="{096F8F6A-F2C2-C0FF-D925-164007B8301E}"/>
                </a:ext>
              </a:extLst>
            </p:cNvPr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2" name="object 34">
            <a:extLst>
              <a:ext uri="{FF2B5EF4-FFF2-40B4-BE49-F238E27FC236}">
                <a16:creationId xmlns="" xmlns:a16="http://schemas.microsoft.com/office/drawing/2014/main" id="{557AAE29-8554-943A-F4C2-0FE574F12907}"/>
              </a:ext>
            </a:extLst>
          </p:cNvPr>
          <p:cNvSpPr txBox="1"/>
          <p:nvPr/>
        </p:nvSpPr>
        <p:spPr>
          <a:xfrm>
            <a:off x="5147403" y="427196"/>
            <a:ext cx="2285697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  <a:r>
              <a:rPr sz="1200" spc="13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экономического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инвестиций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Самарской</a:t>
            </a:r>
            <a:r>
              <a:rPr sz="1200" spc="10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840507D0-0853-4DA8-F552-148578F8B3C8}"/>
              </a:ext>
            </a:extLst>
          </p:cNvPr>
          <p:cNvGrpSpPr/>
          <p:nvPr/>
        </p:nvGrpSpPr>
        <p:grpSpPr>
          <a:xfrm>
            <a:off x="6372363" y="4335927"/>
            <a:ext cx="1737606" cy="1735958"/>
            <a:chOff x="1363840" y="5010746"/>
            <a:chExt cx="1083513" cy="1082485"/>
          </a:xfrm>
        </p:grpSpPr>
        <p:grpSp>
          <p:nvGrpSpPr>
            <p:cNvPr id="3" name="object 106">
              <a:extLst>
                <a:ext uri="{FF2B5EF4-FFF2-40B4-BE49-F238E27FC236}">
                  <a16:creationId xmlns="" xmlns:a16="http://schemas.microsoft.com/office/drawing/2014/main" id="{6079DF60-20AA-79B5-7E3D-F1A297CB726C}"/>
                </a:ext>
              </a:extLst>
            </p:cNvPr>
            <p:cNvGrpSpPr/>
            <p:nvPr/>
          </p:nvGrpSpPr>
          <p:grpSpPr>
            <a:xfrm>
              <a:off x="1363840" y="5010746"/>
              <a:ext cx="953135" cy="1082040"/>
              <a:chOff x="1363840" y="5010746"/>
              <a:chExt cx="953135" cy="1082040"/>
            </a:xfrm>
          </p:grpSpPr>
          <p:sp>
            <p:nvSpPr>
              <p:cNvPr id="18" name="object 107">
                <a:extLst>
                  <a:ext uri="{FF2B5EF4-FFF2-40B4-BE49-F238E27FC236}">
                    <a16:creationId xmlns="" xmlns:a16="http://schemas.microsoft.com/office/drawing/2014/main" id="{93427ABB-A059-116C-F21A-A4669703ED71}"/>
                  </a:ext>
                </a:extLst>
              </p:cNvPr>
              <p:cNvSpPr/>
              <p:nvPr/>
            </p:nvSpPr>
            <p:spPr>
              <a:xfrm>
                <a:off x="1363840" y="5010746"/>
                <a:ext cx="476884" cy="1082040"/>
              </a:xfrm>
              <a:custGeom>
                <a:avLst/>
                <a:gdLst/>
                <a:ahLst/>
                <a:cxnLst/>
                <a:rect l="l" t="t" r="r" b="b"/>
                <a:pathLst>
                  <a:path w="476885" h="1082039">
                    <a:moveTo>
                      <a:pt x="129959" y="476059"/>
                    </a:moveTo>
                    <a:lnTo>
                      <a:pt x="86639" y="476059"/>
                    </a:lnTo>
                    <a:lnTo>
                      <a:pt x="86639" y="432777"/>
                    </a:lnTo>
                    <a:lnTo>
                      <a:pt x="43319" y="432777"/>
                    </a:lnTo>
                    <a:lnTo>
                      <a:pt x="43319" y="476059"/>
                    </a:lnTo>
                    <a:lnTo>
                      <a:pt x="0" y="476059"/>
                    </a:lnTo>
                    <a:lnTo>
                      <a:pt x="0" y="649173"/>
                    </a:lnTo>
                    <a:lnTo>
                      <a:pt x="43319" y="649173"/>
                    </a:lnTo>
                    <a:lnTo>
                      <a:pt x="43319" y="605891"/>
                    </a:lnTo>
                    <a:lnTo>
                      <a:pt x="86639" y="605891"/>
                    </a:lnTo>
                    <a:lnTo>
                      <a:pt x="86639" y="562610"/>
                    </a:lnTo>
                    <a:lnTo>
                      <a:pt x="129959" y="562610"/>
                    </a:lnTo>
                    <a:lnTo>
                      <a:pt x="129959" y="476059"/>
                    </a:lnTo>
                    <a:close/>
                  </a:path>
                  <a:path w="476885" h="1082039">
                    <a:moveTo>
                      <a:pt x="173278" y="432777"/>
                    </a:moveTo>
                    <a:lnTo>
                      <a:pt x="129959" y="432777"/>
                    </a:lnTo>
                    <a:lnTo>
                      <a:pt x="129959" y="476059"/>
                    </a:lnTo>
                    <a:lnTo>
                      <a:pt x="173278" y="476059"/>
                    </a:lnTo>
                    <a:lnTo>
                      <a:pt x="173278" y="432777"/>
                    </a:lnTo>
                    <a:close/>
                  </a:path>
                  <a:path w="476885" h="1082039">
                    <a:moveTo>
                      <a:pt x="173278" y="346227"/>
                    </a:moveTo>
                    <a:lnTo>
                      <a:pt x="129959" y="346227"/>
                    </a:lnTo>
                    <a:lnTo>
                      <a:pt x="86639" y="346227"/>
                    </a:lnTo>
                    <a:lnTo>
                      <a:pt x="43319" y="346227"/>
                    </a:lnTo>
                    <a:lnTo>
                      <a:pt x="0" y="346227"/>
                    </a:lnTo>
                    <a:lnTo>
                      <a:pt x="0" y="432777"/>
                    </a:lnTo>
                    <a:lnTo>
                      <a:pt x="43319" y="432777"/>
                    </a:lnTo>
                    <a:lnTo>
                      <a:pt x="43319" y="389509"/>
                    </a:lnTo>
                    <a:lnTo>
                      <a:pt x="86639" y="389509"/>
                    </a:lnTo>
                    <a:lnTo>
                      <a:pt x="86639" y="432777"/>
                    </a:lnTo>
                    <a:lnTo>
                      <a:pt x="129959" y="432777"/>
                    </a:lnTo>
                    <a:lnTo>
                      <a:pt x="129959" y="389509"/>
                    </a:lnTo>
                    <a:lnTo>
                      <a:pt x="173278" y="389509"/>
                    </a:lnTo>
                    <a:lnTo>
                      <a:pt x="173278" y="346227"/>
                    </a:lnTo>
                    <a:close/>
                  </a:path>
                  <a:path w="476885" h="1082039">
                    <a:moveTo>
                      <a:pt x="216598" y="865555"/>
                    </a:moveTo>
                    <a:lnTo>
                      <a:pt x="173278" y="865555"/>
                    </a:lnTo>
                    <a:lnTo>
                      <a:pt x="129959" y="865555"/>
                    </a:lnTo>
                    <a:lnTo>
                      <a:pt x="86639" y="865555"/>
                    </a:lnTo>
                    <a:lnTo>
                      <a:pt x="86639" y="995387"/>
                    </a:lnTo>
                    <a:lnTo>
                      <a:pt x="129959" y="995387"/>
                    </a:lnTo>
                    <a:lnTo>
                      <a:pt x="173278" y="995387"/>
                    </a:lnTo>
                    <a:lnTo>
                      <a:pt x="216598" y="995387"/>
                    </a:lnTo>
                    <a:lnTo>
                      <a:pt x="216598" y="865555"/>
                    </a:lnTo>
                    <a:close/>
                  </a:path>
                  <a:path w="476885" h="1082039">
                    <a:moveTo>
                      <a:pt x="216598" y="519341"/>
                    </a:moveTo>
                    <a:lnTo>
                      <a:pt x="173278" y="519341"/>
                    </a:lnTo>
                    <a:lnTo>
                      <a:pt x="173278" y="562610"/>
                    </a:lnTo>
                    <a:lnTo>
                      <a:pt x="129959" y="562610"/>
                    </a:lnTo>
                    <a:lnTo>
                      <a:pt x="129959" y="605891"/>
                    </a:lnTo>
                    <a:lnTo>
                      <a:pt x="173278" y="605891"/>
                    </a:lnTo>
                    <a:lnTo>
                      <a:pt x="216598" y="605891"/>
                    </a:lnTo>
                    <a:lnTo>
                      <a:pt x="216598" y="519341"/>
                    </a:lnTo>
                    <a:close/>
                  </a:path>
                  <a:path w="476885" h="1082039">
                    <a:moveTo>
                      <a:pt x="216598" y="86563"/>
                    </a:moveTo>
                    <a:lnTo>
                      <a:pt x="173278" y="86563"/>
                    </a:lnTo>
                    <a:lnTo>
                      <a:pt x="129959" y="86563"/>
                    </a:lnTo>
                    <a:lnTo>
                      <a:pt x="86639" y="86563"/>
                    </a:lnTo>
                    <a:lnTo>
                      <a:pt x="86639" y="216408"/>
                    </a:lnTo>
                    <a:lnTo>
                      <a:pt x="129959" y="216408"/>
                    </a:lnTo>
                    <a:lnTo>
                      <a:pt x="173278" y="216408"/>
                    </a:lnTo>
                    <a:lnTo>
                      <a:pt x="216598" y="216408"/>
                    </a:lnTo>
                    <a:lnTo>
                      <a:pt x="216598" y="86563"/>
                    </a:lnTo>
                    <a:close/>
                  </a:path>
                  <a:path w="476885" h="1082039">
                    <a:moveTo>
                      <a:pt x="259918" y="476059"/>
                    </a:moveTo>
                    <a:lnTo>
                      <a:pt x="216598" y="476059"/>
                    </a:lnTo>
                    <a:lnTo>
                      <a:pt x="216598" y="519341"/>
                    </a:lnTo>
                    <a:lnTo>
                      <a:pt x="259918" y="519341"/>
                    </a:lnTo>
                    <a:lnTo>
                      <a:pt x="259918" y="476059"/>
                    </a:lnTo>
                    <a:close/>
                  </a:path>
                  <a:path w="476885" h="1082039">
                    <a:moveTo>
                      <a:pt x="303237" y="779005"/>
                    </a:moveTo>
                    <a:lnTo>
                      <a:pt x="259918" y="779005"/>
                    </a:lnTo>
                    <a:lnTo>
                      <a:pt x="259918" y="822286"/>
                    </a:lnTo>
                    <a:lnTo>
                      <a:pt x="259918" y="1038669"/>
                    </a:lnTo>
                    <a:lnTo>
                      <a:pt x="43319" y="1038669"/>
                    </a:lnTo>
                    <a:lnTo>
                      <a:pt x="43319" y="822286"/>
                    </a:lnTo>
                    <a:lnTo>
                      <a:pt x="259918" y="822286"/>
                    </a:lnTo>
                    <a:lnTo>
                      <a:pt x="259918" y="779005"/>
                    </a:lnTo>
                    <a:lnTo>
                      <a:pt x="0" y="779005"/>
                    </a:lnTo>
                    <a:lnTo>
                      <a:pt x="0" y="1081951"/>
                    </a:lnTo>
                    <a:lnTo>
                      <a:pt x="303237" y="1081951"/>
                    </a:lnTo>
                    <a:lnTo>
                      <a:pt x="303237" y="779005"/>
                    </a:lnTo>
                    <a:close/>
                  </a:path>
                  <a:path w="476885" h="1082039">
                    <a:moveTo>
                      <a:pt x="303237" y="692442"/>
                    </a:moveTo>
                    <a:lnTo>
                      <a:pt x="259918" y="692442"/>
                    </a:lnTo>
                    <a:lnTo>
                      <a:pt x="259918" y="649173"/>
                    </a:lnTo>
                    <a:lnTo>
                      <a:pt x="216598" y="649173"/>
                    </a:lnTo>
                    <a:lnTo>
                      <a:pt x="216598" y="692442"/>
                    </a:lnTo>
                    <a:lnTo>
                      <a:pt x="173278" y="692442"/>
                    </a:lnTo>
                    <a:lnTo>
                      <a:pt x="173278" y="649173"/>
                    </a:lnTo>
                    <a:lnTo>
                      <a:pt x="129959" y="649173"/>
                    </a:lnTo>
                    <a:lnTo>
                      <a:pt x="129959" y="605891"/>
                    </a:lnTo>
                    <a:lnTo>
                      <a:pt x="86639" y="605891"/>
                    </a:lnTo>
                    <a:lnTo>
                      <a:pt x="86639" y="649173"/>
                    </a:lnTo>
                    <a:lnTo>
                      <a:pt x="43319" y="649173"/>
                    </a:lnTo>
                    <a:lnTo>
                      <a:pt x="43319" y="692442"/>
                    </a:lnTo>
                    <a:lnTo>
                      <a:pt x="0" y="692442"/>
                    </a:lnTo>
                    <a:lnTo>
                      <a:pt x="0" y="735723"/>
                    </a:lnTo>
                    <a:lnTo>
                      <a:pt x="216598" y="735723"/>
                    </a:lnTo>
                    <a:lnTo>
                      <a:pt x="216598" y="692454"/>
                    </a:lnTo>
                    <a:lnTo>
                      <a:pt x="259918" y="692454"/>
                    </a:lnTo>
                    <a:lnTo>
                      <a:pt x="259918" y="735723"/>
                    </a:lnTo>
                    <a:lnTo>
                      <a:pt x="303237" y="735723"/>
                    </a:lnTo>
                    <a:lnTo>
                      <a:pt x="303237" y="692442"/>
                    </a:lnTo>
                    <a:close/>
                  </a:path>
                  <a:path w="476885" h="1082039">
                    <a:moveTo>
                      <a:pt x="303237" y="605891"/>
                    </a:moveTo>
                    <a:lnTo>
                      <a:pt x="259918" y="605891"/>
                    </a:lnTo>
                    <a:lnTo>
                      <a:pt x="259918" y="649173"/>
                    </a:lnTo>
                    <a:lnTo>
                      <a:pt x="303237" y="649173"/>
                    </a:lnTo>
                    <a:lnTo>
                      <a:pt x="303237" y="605891"/>
                    </a:lnTo>
                    <a:close/>
                  </a:path>
                  <a:path w="476885" h="1082039">
                    <a:moveTo>
                      <a:pt x="303237" y="519341"/>
                    </a:moveTo>
                    <a:lnTo>
                      <a:pt x="259918" y="519341"/>
                    </a:lnTo>
                    <a:lnTo>
                      <a:pt x="259918" y="562622"/>
                    </a:lnTo>
                    <a:lnTo>
                      <a:pt x="303237" y="562622"/>
                    </a:lnTo>
                    <a:lnTo>
                      <a:pt x="303237" y="519341"/>
                    </a:lnTo>
                    <a:close/>
                  </a:path>
                  <a:path w="476885" h="1082039">
                    <a:moveTo>
                      <a:pt x="303237" y="432777"/>
                    </a:moveTo>
                    <a:lnTo>
                      <a:pt x="259918" y="432777"/>
                    </a:lnTo>
                    <a:lnTo>
                      <a:pt x="259918" y="389509"/>
                    </a:lnTo>
                    <a:lnTo>
                      <a:pt x="216598" y="389509"/>
                    </a:lnTo>
                    <a:lnTo>
                      <a:pt x="216598" y="432790"/>
                    </a:lnTo>
                    <a:lnTo>
                      <a:pt x="259918" y="432790"/>
                    </a:lnTo>
                    <a:lnTo>
                      <a:pt x="259918" y="476059"/>
                    </a:lnTo>
                    <a:lnTo>
                      <a:pt x="303237" y="476059"/>
                    </a:lnTo>
                    <a:lnTo>
                      <a:pt x="303237" y="432777"/>
                    </a:lnTo>
                    <a:close/>
                  </a:path>
                  <a:path w="476885" h="1082039">
                    <a:moveTo>
                      <a:pt x="303237" y="346227"/>
                    </a:moveTo>
                    <a:lnTo>
                      <a:pt x="259918" y="346227"/>
                    </a:lnTo>
                    <a:lnTo>
                      <a:pt x="259918" y="389509"/>
                    </a:lnTo>
                    <a:lnTo>
                      <a:pt x="303237" y="389509"/>
                    </a:lnTo>
                    <a:lnTo>
                      <a:pt x="303237" y="346227"/>
                    </a:lnTo>
                    <a:close/>
                  </a:path>
                  <a:path w="476885" h="1082039">
                    <a:moveTo>
                      <a:pt x="303237" y="0"/>
                    </a:moveTo>
                    <a:lnTo>
                      <a:pt x="259918" y="0"/>
                    </a:lnTo>
                    <a:lnTo>
                      <a:pt x="259918" y="43281"/>
                    </a:lnTo>
                    <a:lnTo>
                      <a:pt x="259918" y="259664"/>
                    </a:lnTo>
                    <a:lnTo>
                      <a:pt x="43319" y="259664"/>
                    </a:lnTo>
                    <a:lnTo>
                      <a:pt x="43319" y="43281"/>
                    </a:lnTo>
                    <a:lnTo>
                      <a:pt x="259918" y="43281"/>
                    </a:lnTo>
                    <a:lnTo>
                      <a:pt x="259918" y="0"/>
                    </a:lnTo>
                    <a:lnTo>
                      <a:pt x="0" y="0"/>
                    </a:lnTo>
                    <a:lnTo>
                      <a:pt x="0" y="302945"/>
                    </a:lnTo>
                    <a:lnTo>
                      <a:pt x="303237" y="302945"/>
                    </a:lnTo>
                    <a:lnTo>
                      <a:pt x="303237" y="0"/>
                    </a:lnTo>
                    <a:close/>
                  </a:path>
                  <a:path w="476885" h="1082039">
                    <a:moveTo>
                      <a:pt x="346570" y="605891"/>
                    </a:moveTo>
                    <a:lnTo>
                      <a:pt x="303250" y="605891"/>
                    </a:lnTo>
                    <a:lnTo>
                      <a:pt x="303250" y="649173"/>
                    </a:lnTo>
                    <a:lnTo>
                      <a:pt x="346570" y="649173"/>
                    </a:lnTo>
                    <a:lnTo>
                      <a:pt x="346570" y="605891"/>
                    </a:lnTo>
                    <a:close/>
                  </a:path>
                  <a:path w="476885" h="1082039">
                    <a:moveTo>
                      <a:pt x="389890" y="735723"/>
                    </a:moveTo>
                    <a:lnTo>
                      <a:pt x="346570" y="735723"/>
                    </a:lnTo>
                    <a:lnTo>
                      <a:pt x="346570" y="779005"/>
                    </a:lnTo>
                    <a:lnTo>
                      <a:pt x="389890" y="779005"/>
                    </a:lnTo>
                    <a:lnTo>
                      <a:pt x="389890" y="735723"/>
                    </a:lnTo>
                    <a:close/>
                  </a:path>
                  <a:path w="476885" h="1082039">
                    <a:moveTo>
                      <a:pt x="389890" y="259664"/>
                    </a:moveTo>
                    <a:lnTo>
                      <a:pt x="346570" y="259664"/>
                    </a:lnTo>
                    <a:lnTo>
                      <a:pt x="346570" y="302945"/>
                    </a:lnTo>
                    <a:lnTo>
                      <a:pt x="389890" y="302945"/>
                    </a:lnTo>
                    <a:lnTo>
                      <a:pt x="389890" y="259664"/>
                    </a:lnTo>
                    <a:close/>
                  </a:path>
                  <a:path w="476885" h="1082039">
                    <a:moveTo>
                      <a:pt x="389890" y="0"/>
                    </a:moveTo>
                    <a:lnTo>
                      <a:pt x="346570" y="0"/>
                    </a:lnTo>
                    <a:lnTo>
                      <a:pt x="346570" y="43281"/>
                    </a:lnTo>
                    <a:lnTo>
                      <a:pt x="389890" y="43281"/>
                    </a:lnTo>
                    <a:lnTo>
                      <a:pt x="389890" y="0"/>
                    </a:lnTo>
                    <a:close/>
                  </a:path>
                  <a:path w="476885" h="1082039">
                    <a:moveTo>
                      <a:pt x="433209" y="952119"/>
                    </a:moveTo>
                    <a:lnTo>
                      <a:pt x="389890" y="952119"/>
                    </a:lnTo>
                    <a:lnTo>
                      <a:pt x="389890" y="908837"/>
                    </a:lnTo>
                    <a:lnTo>
                      <a:pt x="346570" y="908837"/>
                    </a:lnTo>
                    <a:lnTo>
                      <a:pt x="346570" y="1081951"/>
                    </a:lnTo>
                    <a:lnTo>
                      <a:pt x="389890" y="1081951"/>
                    </a:lnTo>
                    <a:lnTo>
                      <a:pt x="433209" y="1081951"/>
                    </a:lnTo>
                    <a:lnTo>
                      <a:pt x="433209" y="952119"/>
                    </a:lnTo>
                    <a:close/>
                  </a:path>
                  <a:path w="476885" h="1082039">
                    <a:moveTo>
                      <a:pt x="433209" y="865555"/>
                    </a:moveTo>
                    <a:lnTo>
                      <a:pt x="389890" y="865555"/>
                    </a:lnTo>
                    <a:lnTo>
                      <a:pt x="389890" y="908837"/>
                    </a:lnTo>
                    <a:lnTo>
                      <a:pt x="433209" y="908837"/>
                    </a:lnTo>
                    <a:lnTo>
                      <a:pt x="433209" y="865555"/>
                    </a:lnTo>
                    <a:close/>
                  </a:path>
                  <a:path w="476885" h="1082039">
                    <a:moveTo>
                      <a:pt x="433209" y="605891"/>
                    </a:moveTo>
                    <a:lnTo>
                      <a:pt x="389890" y="605891"/>
                    </a:lnTo>
                    <a:lnTo>
                      <a:pt x="389890" y="649173"/>
                    </a:lnTo>
                    <a:lnTo>
                      <a:pt x="346570" y="649173"/>
                    </a:lnTo>
                    <a:lnTo>
                      <a:pt x="346570" y="692454"/>
                    </a:lnTo>
                    <a:lnTo>
                      <a:pt x="389890" y="692454"/>
                    </a:lnTo>
                    <a:lnTo>
                      <a:pt x="433209" y="692442"/>
                    </a:lnTo>
                    <a:lnTo>
                      <a:pt x="433209" y="605891"/>
                    </a:lnTo>
                    <a:close/>
                  </a:path>
                  <a:path w="476885" h="1082039">
                    <a:moveTo>
                      <a:pt x="476529" y="692442"/>
                    </a:moveTo>
                    <a:lnTo>
                      <a:pt x="433209" y="692442"/>
                    </a:lnTo>
                    <a:lnTo>
                      <a:pt x="433209" y="865555"/>
                    </a:lnTo>
                    <a:lnTo>
                      <a:pt x="476529" y="865555"/>
                    </a:lnTo>
                    <a:lnTo>
                      <a:pt x="476529" y="692442"/>
                    </a:lnTo>
                    <a:close/>
                  </a:path>
                  <a:path w="476885" h="1082039">
                    <a:moveTo>
                      <a:pt x="476529" y="216408"/>
                    </a:moveTo>
                    <a:lnTo>
                      <a:pt x="433209" y="216408"/>
                    </a:lnTo>
                    <a:lnTo>
                      <a:pt x="433209" y="432777"/>
                    </a:lnTo>
                    <a:lnTo>
                      <a:pt x="389890" y="432777"/>
                    </a:lnTo>
                    <a:lnTo>
                      <a:pt x="389890" y="476059"/>
                    </a:lnTo>
                    <a:lnTo>
                      <a:pt x="389890" y="519341"/>
                    </a:lnTo>
                    <a:lnTo>
                      <a:pt x="346570" y="519341"/>
                    </a:lnTo>
                    <a:lnTo>
                      <a:pt x="346570" y="476059"/>
                    </a:lnTo>
                    <a:lnTo>
                      <a:pt x="389890" y="476059"/>
                    </a:lnTo>
                    <a:lnTo>
                      <a:pt x="389890" y="432777"/>
                    </a:lnTo>
                    <a:lnTo>
                      <a:pt x="389890" y="346227"/>
                    </a:lnTo>
                    <a:lnTo>
                      <a:pt x="346570" y="346227"/>
                    </a:lnTo>
                    <a:lnTo>
                      <a:pt x="346570" y="432777"/>
                    </a:lnTo>
                    <a:lnTo>
                      <a:pt x="303250" y="432777"/>
                    </a:lnTo>
                    <a:lnTo>
                      <a:pt x="303250" y="562610"/>
                    </a:lnTo>
                    <a:lnTo>
                      <a:pt x="346570" y="562610"/>
                    </a:lnTo>
                    <a:lnTo>
                      <a:pt x="346570" y="605891"/>
                    </a:lnTo>
                    <a:lnTo>
                      <a:pt x="389890" y="605891"/>
                    </a:lnTo>
                    <a:lnTo>
                      <a:pt x="389890" y="562610"/>
                    </a:lnTo>
                    <a:lnTo>
                      <a:pt x="433209" y="562610"/>
                    </a:lnTo>
                    <a:lnTo>
                      <a:pt x="476529" y="562635"/>
                    </a:lnTo>
                    <a:lnTo>
                      <a:pt x="476529" y="216408"/>
                    </a:lnTo>
                    <a:close/>
                  </a:path>
                  <a:path w="476885" h="1082039">
                    <a:moveTo>
                      <a:pt x="476529" y="0"/>
                    </a:moveTo>
                    <a:lnTo>
                      <a:pt x="433209" y="0"/>
                    </a:lnTo>
                    <a:lnTo>
                      <a:pt x="433209" y="43281"/>
                    </a:lnTo>
                    <a:lnTo>
                      <a:pt x="389890" y="43281"/>
                    </a:lnTo>
                    <a:lnTo>
                      <a:pt x="389890" y="86563"/>
                    </a:lnTo>
                    <a:lnTo>
                      <a:pt x="346570" y="86563"/>
                    </a:lnTo>
                    <a:lnTo>
                      <a:pt x="346570" y="216408"/>
                    </a:lnTo>
                    <a:lnTo>
                      <a:pt x="389890" y="216408"/>
                    </a:lnTo>
                    <a:lnTo>
                      <a:pt x="389890" y="173126"/>
                    </a:lnTo>
                    <a:lnTo>
                      <a:pt x="433209" y="173126"/>
                    </a:lnTo>
                    <a:lnTo>
                      <a:pt x="476529" y="173113"/>
                    </a:lnTo>
                    <a:lnTo>
                      <a:pt x="476529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object 108">
                <a:extLst>
                  <a:ext uri="{FF2B5EF4-FFF2-40B4-BE49-F238E27FC236}">
                    <a16:creationId xmlns="" xmlns:a16="http://schemas.microsoft.com/office/drawing/2014/main" id="{13C507B0-3F3A-7D28-B24F-13DD466232C4}"/>
                  </a:ext>
                </a:extLst>
              </p:cNvPr>
              <p:cNvSpPr/>
              <p:nvPr/>
            </p:nvSpPr>
            <p:spPr>
              <a:xfrm>
                <a:off x="1797050" y="5010746"/>
                <a:ext cx="520065" cy="1082040"/>
              </a:xfrm>
              <a:custGeom>
                <a:avLst/>
                <a:gdLst/>
                <a:ahLst/>
                <a:cxnLst/>
                <a:rect l="l" t="t" r="r" b="b"/>
                <a:pathLst>
                  <a:path w="520064" h="1082039">
                    <a:moveTo>
                      <a:pt x="43319" y="1038669"/>
                    </a:moveTo>
                    <a:lnTo>
                      <a:pt x="0" y="1038669"/>
                    </a:lnTo>
                    <a:lnTo>
                      <a:pt x="0" y="1081951"/>
                    </a:lnTo>
                    <a:lnTo>
                      <a:pt x="43319" y="1081951"/>
                    </a:lnTo>
                    <a:lnTo>
                      <a:pt x="43319" y="1038669"/>
                    </a:lnTo>
                    <a:close/>
                  </a:path>
                  <a:path w="520064" h="1082039">
                    <a:moveTo>
                      <a:pt x="43319" y="692442"/>
                    </a:moveTo>
                    <a:lnTo>
                      <a:pt x="0" y="692442"/>
                    </a:lnTo>
                    <a:lnTo>
                      <a:pt x="0" y="865555"/>
                    </a:lnTo>
                    <a:lnTo>
                      <a:pt x="43319" y="865555"/>
                    </a:lnTo>
                    <a:lnTo>
                      <a:pt x="43319" y="692442"/>
                    </a:lnTo>
                    <a:close/>
                  </a:path>
                  <a:path w="520064" h="1082039">
                    <a:moveTo>
                      <a:pt x="173278" y="605891"/>
                    </a:moveTo>
                    <a:lnTo>
                      <a:pt x="129959" y="605891"/>
                    </a:lnTo>
                    <a:lnTo>
                      <a:pt x="129959" y="649173"/>
                    </a:lnTo>
                    <a:lnTo>
                      <a:pt x="173278" y="649173"/>
                    </a:lnTo>
                    <a:lnTo>
                      <a:pt x="173278" y="605891"/>
                    </a:lnTo>
                    <a:close/>
                  </a:path>
                  <a:path w="520064" h="1082039">
                    <a:moveTo>
                      <a:pt x="173278" y="0"/>
                    </a:moveTo>
                    <a:lnTo>
                      <a:pt x="129959" y="0"/>
                    </a:lnTo>
                    <a:lnTo>
                      <a:pt x="86639" y="0"/>
                    </a:lnTo>
                    <a:lnTo>
                      <a:pt x="86639" y="43281"/>
                    </a:lnTo>
                    <a:lnTo>
                      <a:pt x="43319" y="43281"/>
                    </a:lnTo>
                    <a:lnTo>
                      <a:pt x="43319" y="86563"/>
                    </a:lnTo>
                    <a:lnTo>
                      <a:pt x="86639" y="86563"/>
                    </a:lnTo>
                    <a:lnTo>
                      <a:pt x="129959" y="86550"/>
                    </a:lnTo>
                    <a:lnTo>
                      <a:pt x="129959" y="43281"/>
                    </a:lnTo>
                    <a:lnTo>
                      <a:pt x="173278" y="43281"/>
                    </a:lnTo>
                    <a:lnTo>
                      <a:pt x="173278" y="0"/>
                    </a:lnTo>
                    <a:close/>
                  </a:path>
                  <a:path w="520064" h="1082039">
                    <a:moveTo>
                      <a:pt x="259918" y="476059"/>
                    </a:moveTo>
                    <a:lnTo>
                      <a:pt x="216598" y="476059"/>
                    </a:lnTo>
                    <a:lnTo>
                      <a:pt x="216598" y="519341"/>
                    </a:lnTo>
                    <a:lnTo>
                      <a:pt x="259918" y="519341"/>
                    </a:lnTo>
                    <a:lnTo>
                      <a:pt x="259918" y="476059"/>
                    </a:lnTo>
                    <a:close/>
                  </a:path>
                  <a:path w="520064" h="1082039">
                    <a:moveTo>
                      <a:pt x="259918" y="302945"/>
                    </a:moveTo>
                    <a:lnTo>
                      <a:pt x="216598" y="302945"/>
                    </a:lnTo>
                    <a:lnTo>
                      <a:pt x="216598" y="346227"/>
                    </a:lnTo>
                    <a:lnTo>
                      <a:pt x="259918" y="346227"/>
                    </a:lnTo>
                    <a:lnTo>
                      <a:pt x="259918" y="302945"/>
                    </a:lnTo>
                    <a:close/>
                  </a:path>
                  <a:path w="520064" h="1082039">
                    <a:moveTo>
                      <a:pt x="303237" y="692442"/>
                    </a:moveTo>
                    <a:lnTo>
                      <a:pt x="259918" y="692442"/>
                    </a:lnTo>
                    <a:lnTo>
                      <a:pt x="259918" y="649173"/>
                    </a:lnTo>
                    <a:lnTo>
                      <a:pt x="216598" y="649173"/>
                    </a:lnTo>
                    <a:lnTo>
                      <a:pt x="173278" y="649173"/>
                    </a:lnTo>
                    <a:lnTo>
                      <a:pt x="173278" y="692442"/>
                    </a:lnTo>
                    <a:lnTo>
                      <a:pt x="129959" y="692442"/>
                    </a:lnTo>
                    <a:lnTo>
                      <a:pt x="129959" y="735723"/>
                    </a:lnTo>
                    <a:lnTo>
                      <a:pt x="173278" y="735723"/>
                    </a:lnTo>
                    <a:lnTo>
                      <a:pt x="216598" y="735723"/>
                    </a:lnTo>
                    <a:lnTo>
                      <a:pt x="259918" y="735723"/>
                    </a:lnTo>
                    <a:lnTo>
                      <a:pt x="259918" y="822286"/>
                    </a:lnTo>
                    <a:lnTo>
                      <a:pt x="216598" y="822286"/>
                    </a:lnTo>
                    <a:lnTo>
                      <a:pt x="216598" y="779005"/>
                    </a:lnTo>
                    <a:lnTo>
                      <a:pt x="173278" y="779005"/>
                    </a:lnTo>
                    <a:lnTo>
                      <a:pt x="129959" y="779005"/>
                    </a:lnTo>
                    <a:lnTo>
                      <a:pt x="129959" y="822286"/>
                    </a:lnTo>
                    <a:lnTo>
                      <a:pt x="173278" y="822286"/>
                    </a:lnTo>
                    <a:lnTo>
                      <a:pt x="173278" y="952119"/>
                    </a:lnTo>
                    <a:lnTo>
                      <a:pt x="129959" y="952119"/>
                    </a:lnTo>
                    <a:lnTo>
                      <a:pt x="129959" y="908837"/>
                    </a:lnTo>
                    <a:lnTo>
                      <a:pt x="86639" y="908837"/>
                    </a:lnTo>
                    <a:lnTo>
                      <a:pt x="86639" y="865568"/>
                    </a:lnTo>
                    <a:lnTo>
                      <a:pt x="129959" y="865568"/>
                    </a:lnTo>
                    <a:lnTo>
                      <a:pt x="129959" y="822286"/>
                    </a:lnTo>
                    <a:lnTo>
                      <a:pt x="86639" y="822286"/>
                    </a:lnTo>
                    <a:lnTo>
                      <a:pt x="86639" y="865555"/>
                    </a:lnTo>
                    <a:lnTo>
                      <a:pt x="43319" y="865555"/>
                    </a:lnTo>
                    <a:lnTo>
                      <a:pt x="43319" y="952119"/>
                    </a:lnTo>
                    <a:lnTo>
                      <a:pt x="0" y="952119"/>
                    </a:lnTo>
                    <a:lnTo>
                      <a:pt x="0" y="995400"/>
                    </a:lnTo>
                    <a:lnTo>
                      <a:pt x="43319" y="995400"/>
                    </a:lnTo>
                    <a:lnTo>
                      <a:pt x="86639" y="995387"/>
                    </a:lnTo>
                    <a:lnTo>
                      <a:pt x="86639" y="1038669"/>
                    </a:lnTo>
                    <a:lnTo>
                      <a:pt x="129959" y="1038669"/>
                    </a:lnTo>
                    <a:lnTo>
                      <a:pt x="129959" y="1081951"/>
                    </a:lnTo>
                    <a:lnTo>
                      <a:pt x="173278" y="1081951"/>
                    </a:lnTo>
                    <a:lnTo>
                      <a:pt x="216598" y="1081951"/>
                    </a:lnTo>
                    <a:lnTo>
                      <a:pt x="216598" y="1038669"/>
                    </a:lnTo>
                    <a:lnTo>
                      <a:pt x="173278" y="1038669"/>
                    </a:lnTo>
                    <a:lnTo>
                      <a:pt x="173278" y="995400"/>
                    </a:lnTo>
                    <a:lnTo>
                      <a:pt x="216598" y="995400"/>
                    </a:lnTo>
                    <a:lnTo>
                      <a:pt x="216598" y="1038669"/>
                    </a:lnTo>
                    <a:lnTo>
                      <a:pt x="259918" y="1038669"/>
                    </a:lnTo>
                    <a:lnTo>
                      <a:pt x="259918" y="908837"/>
                    </a:lnTo>
                    <a:lnTo>
                      <a:pt x="216598" y="908837"/>
                    </a:lnTo>
                    <a:lnTo>
                      <a:pt x="216598" y="865568"/>
                    </a:lnTo>
                    <a:lnTo>
                      <a:pt x="259918" y="865568"/>
                    </a:lnTo>
                    <a:lnTo>
                      <a:pt x="259918" y="908837"/>
                    </a:lnTo>
                    <a:lnTo>
                      <a:pt x="303237" y="908837"/>
                    </a:lnTo>
                    <a:lnTo>
                      <a:pt x="303237" y="692442"/>
                    </a:lnTo>
                    <a:close/>
                  </a:path>
                  <a:path w="520064" h="1082039">
                    <a:moveTo>
                      <a:pt x="303237" y="562610"/>
                    </a:moveTo>
                    <a:lnTo>
                      <a:pt x="259918" y="562610"/>
                    </a:lnTo>
                    <a:lnTo>
                      <a:pt x="216598" y="562610"/>
                    </a:lnTo>
                    <a:lnTo>
                      <a:pt x="216598" y="519341"/>
                    </a:lnTo>
                    <a:lnTo>
                      <a:pt x="173278" y="519341"/>
                    </a:lnTo>
                    <a:lnTo>
                      <a:pt x="173278" y="476059"/>
                    </a:lnTo>
                    <a:lnTo>
                      <a:pt x="216598" y="476059"/>
                    </a:lnTo>
                    <a:lnTo>
                      <a:pt x="216598" y="346227"/>
                    </a:lnTo>
                    <a:lnTo>
                      <a:pt x="173278" y="346227"/>
                    </a:lnTo>
                    <a:lnTo>
                      <a:pt x="173278" y="432777"/>
                    </a:lnTo>
                    <a:lnTo>
                      <a:pt x="129959" y="432777"/>
                    </a:lnTo>
                    <a:lnTo>
                      <a:pt x="129959" y="259689"/>
                    </a:lnTo>
                    <a:lnTo>
                      <a:pt x="173278" y="259689"/>
                    </a:lnTo>
                    <a:lnTo>
                      <a:pt x="173278" y="302945"/>
                    </a:lnTo>
                    <a:lnTo>
                      <a:pt x="216598" y="302945"/>
                    </a:lnTo>
                    <a:lnTo>
                      <a:pt x="216598" y="259664"/>
                    </a:lnTo>
                    <a:lnTo>
                      <a:pt x="173278" y="259664"/>
                    </a:lnTo>
                    <a:lnTo>
                      <a:pt x="173278" y="216408"/>
                    </a:lnTo>
                    <a:lnTo>
                      <a:pt x="129959" y="216408"/>
                    </a:lnTo>
                    <a:lnTo>
                      <a:pt x="129959" y="259664"/>
                    </a:lnTo>
                    <a:lnTo>
                      <a:pt x="86639" y="259664"/>
                    </a:lnTo>
                    <a:lnTo>
                      <a:pt x="86639" y="346227"/>
                    </a:lnTo>
                    <a:lnTo>
                      <a:pt x="43319" y="346227"/>
                    </a:lnTo>
                    <a:lnTo>
                      <a:pt x="43319" y="389509"/>
                    </a:lnTo>
                    <a:lnTo>
                      <a:pt x="86639" y="389509"/>
                    </a:lnTo>
                    <a:lnTo>
                      <a:pt x="86639" y="432777"/>
                    </a:lnTo>
                    <a:lnTo>
                      <a:pt x="43319" y="432777"/>
                    </a:lnTo>
                    <a:lnTo>
                      <a:pt x="43319" y="476059"/>
                    </a:lnTo>
                    <a:lnTo>
                      <a:pt x="86639" y="476059"/>
                    </a:lnTo>
                    <a:lnTo>
                      <a:pt x="129959" y="476059"/>
                    </a:lnTo>
                    <a:lnTo>
                      <a:pt x="129959" y="519341"/>
                    </a:lnTo>
                    <a:lnTo>
                      <a:pt x="86639" y="519341"/>
                    </a:lnTo>
                    <a:lnTo>
                      <a:pt x="86639" y="562610"/>
                    </a:lnTo>
                    <a:lnTo>
                      <a:pt x="43319" y="562610"/>
                    </a:lnTo>
                    <a:lnTo>
                      <a:pt x="43319" y="692442"/>
                    </a:lnTo>
                    <a:lnTo>
                      <a:pt x="86639" y="692442"/>
                    </a:lnTo>
                    <a:lnTo>
                      <a:pt x="86639" y="605891"/>
                    </a:lnTo>
                    <a:lnTo>
                      <a:pt x="129959" y="605891"/>
                    </a:lnTo>
                    <a:lnTo>
                      <a:pt x="129959" y="562610"/>
                    </a:lnTo>
                    <a:lnTo>
                      <a:pt x="173278" y="562610"/>
                    </a:lnTo>
                    <a:lnTo>
                      <a:pt x="173278" y="605891"/>
                    </a:lnTo>
                    <a:lnTo>
                      <a:pt x="216598" y="605891"/>
                    </a:lnTo>
                    <a:lnTo>
                      <a:pt x="259918" y="605891"/>
                    </a:lnTo>
                    <a:lnTo>
                      <a:pt x="303237" y="605891"/>
                    </a:lnTo>
                    <a:lnTo>
                      <a:pt x="303237" y="562610"/>
                    </a:lnTo>
                    <a:close/>
                  </a:path>
                  <a:path w="520064" h="1082039">
                    <a:moveTo>
                      <a:pt x="303237" y="389509"/>
                    </a:moveTo>
                    <a:lnTo>
                      <a:pt x="259918" y="389509"/>
                    </a:lnTo>
                    <a:lnTo>
                      <a:pt x="259918" y="432790"/>
                    </a:lnTo>
                    <a:lnTo>
                      <a:pt x="303237" y="432790"/>
                    </a:lnTo>
                    <a:lnTo>
                      <a:pt x="303237" y="389509"/>
                    </a:lnTo>
                    <a:close/>
                  </a:path>
                  <a:path w="520064" h="1082039">
                    <a:moveTo>
                      <a:pt x="303237" y="259664"/>
                    </a:moveTo>
                    <a:lnTo>
                      <a:pt x="259918" y="259664"/>
                    </a:lnTo>
                    <a:lnTo>
                      <a:pt x="259918" y="302945"/>
                    </a:lnTo>
                    <a:lnTo>
                      <a:pt x="303237" y="302945"/>
                    </a:lnTo>
                    <a:lnTo>
                      <a:pt x="303237" y="259664"/>
                    </a:lnTo>
                    <a:close/>
                  </a:path>
                  <a:path w="520064" h="1082039">
                    <a:moveTo>
                      <a:pt x="303237" y="173113"/>
                    </a:moveTo>
                    <a:lnTo>
                      <a:pt x="259918" y="173113"/>
                    </a:lnTo>
                    <a:lnTo>
                      <a:pt x="259918" y="129832"/>
                    </a:lnTo>
                    <a:lnTo>
                      <a:pt x="216598" y="129832"/>
                    </a:lnTo>
                    <a:lnTo>
                      <a:pt x="216598" y="86563"/>
                    </a:lnTo>
                    <a:lnTo>
                      <a:pt x="173278" y="86563"/>
                    </a:lnTo>
                    <a:lnTo>
                      <a:pt x="129959" y="86563"/>
                    </a:lnTo>
                    <a:lnTo>
                      <a:pt x="129959" y="129832"/>
                    </a:lnTo>
                    <a:lnTo>
                      <a:pt x="86639" y="129832"/>
                    </a:lnTo>
                    <a:lnTo>
                      <a:pt x="86639" y="173113"/>
                    </a:lnTo>
                    <a:lnTo>
                      <a:pt x="43319" y="173113"/>
                    </a:lnTo>
                    <a:lnTo>
                      <a:pt x="43319" y="259664"/>
                    </a:lnTo>
                    <a:lnTo>
                      <a:pt x="86639" y="259664"/>
                    </a:lnTo>
                    <a:lnTo>
                      <a:pt x="86639" y="216395"/>
                    </a:lnTo>
                    <a:lnTo>
                      <a:pt x="129959" y="216395"/>
                    </a:lnTo>
                    <a:lnTo>
                      <a:pt x="129959" y="173113"/>
                    </a:lnTo>
                    <a:lnTo>
                      <a:pt x="173278" y="173113"/>
                    </a:lnTo>
                    <a:lnTo>
                      <a:pt x="173278" y="216408"/>
                    </a:lnTo>
                    <a:lnTo>
                      <a:pt x="216598" y="216408"/>
                    </a:lnTo>
                    <a:lnTo>
                      <a:pt x="259918" y="216395"/>
                    </a:lnTo>
                    <a:lnTo>
                      <a:pt x="303237" y="216395"/>
                    </a:lnTo>
                    <a:lnTo>
                      <a:pt x="303237" y="173113"/>
                    </a:lnTo>
                    <a:close/>
                  </a:path>
                  <a:path w="520064" h="1082039">
                    <a:moveTo>
                      <a:pt x="303237" y="0"/>
                    </a:moveTo>
                    <a:lnTo>
                      <a:pt x="259918" y="0"/>
                    </a:lnTo>
                    <a:lnTo>
                      <a:pt x="259918" y="129832"/>
                    </a:lnTo>
                    <a:lnTo>
                      <a:pt x="303237" y="129832"/>
                    </a:lnTo>
                    <a:lnTo>
                      <a:pt x="303237" y="0"/>
                    </a:lnTo>
                    <a:close/>
                  </a:path>
                  <a:path w="520064" h="1082039">
                    <a:moveTo>
                      <a:pt x="346570" y="1038669"/>
                    </a:moveTo>
                    <a:lnTo>
                      <a:pt x="303250" y="1038669"/>
                    </a:lnTo>
                    <a:lnTo>
                      <a:pt x="303250" y="1081951"/>
                    </a:lnTo>
                    <a:lnTo>
                      <a:pt x="346570" y="1081951"/>
                    </a:lnTo>
                    <a:lnTo>
                      <a:pt x="346570" y="1038669"/>
                    </a:lnTo>
                    <a:close/>
                  </a:path>
                  <a:path w="520064" h="1082039">
                    <a:moveTo>
                      <a:pt x="346570" y="346227"/>
                    </a:moveTo>
                    <a:lnTo>
                      <a:pt x="303250" y="346227"/>
                    </a:lnTo>
                    <a:lnTo>
                      <a:pt x="303250" y="432777"/>
                    </a:lnTo>
                    <a:lnTo>
                      <a:pt x="346570" y="432777"/>
                    </a:lnTo>
                    <a:lnTo>
                      <a:pt x="346570" y="346227"/>
                    </a:lnTo>
                    <a:close/>
                  </a:path>
                  <a:path w="520064" h="1082039">
                    <a:moveTo>
                      <a:pt x="389890" y="779005"/>
                    </a:moveTo>
                    <a:lnTo>
                      <a:pt x="346570" y="779005"/>
                    </a:lnTo>
                    <a:lnTo>
                      <a:pt x="346570" y="822286"/>
                    </a:lnTo>
                    <a:lnTo>
                      <a:pt x="389890" y="822286"/>
                    </a:lnTo>
                    <a:lnTo>
                      <a:pt x="389890" y="779005"/>
                    </a:lnTo>
                    <a:close/>
                  </a:path>
                  <a:path w="520064" h="1082039">
                    <a:moveTo>
                      <a:pt x="433209" y="389509"/>
                    </a:moveTo>
                    <a:lnTo>
                      <a:pt x="389890" y="389509"/>
                    </a:lnTo>
                    <a:lnTo>
                      <a:pt x="389890" y="432790"/>
                    </a:lnTo>
                    <a:lnTo>
                      <a:pt x="433209" y="432790"/>
                    </a:lnTo>
                    <a:lnTo>
                      <a:pt x="433209" y="389509"/>
                    </a:lnTo>
                    <a:close/>
                  </a:path>
                  <a:path w="520064" h="1082039">
                    <a:moveTo>
                      <a:pt x="476529" y="476059"/>
                    </a:moveTo>
                    <a:lnTo>
                      <a:pt x="433209" y="476059"/>
                    </a:lnTo>
                    <a:lnTo>
                      <a:pt x="433209" y="562610"/>
                    </a:lnTo>
                    <a:lnTo>
                      <a:pt x="389890" y="562610"/>
                    </a:lnTo>
                    <a:lnTo>
                      <a:pt x="389890" y="476059"/>
                    </a:lnTo>
                    <a:lnTo>
                      <a:pt x="346570" y="476059"/>
                    </a:lnTo>
                    <a:lnTo>
                      <a:pt x="346570" y="519341"/>
                    </a:lnTo>
                    <a:lnTo>
                      <a:pt x="303250" y="519341"/>
                    </a:lnTo>
                    <a:lnTo>
                      <a:pt x="303250" y="735736"/>
                    </a:lnTo>
                    <a:lnTo>
                      <a:pt x="346570" y="735736"/>
                    </a:lnTo>
                    <a:lnTo>
                      <a:pt x="389890" y="735723"/>
                    </a:lnTo>
                    <a:lnTo>
                      <a:pt x="433209" y="735723"/>
                    </a:lnTo>
                    <a:lnTo>
                      <a:pt x="433209" y="865555"/>
                    </a:lnTo>
                    <a:lnTo>
                      <a:pt x="433209" y="908837"/>
                    </a:lnTo>
                    <a:lnTo>
                      <a:pt x="433209" y="952119"/>
                    </a:lnTo>
                    <a:lnTo>
                      <a:pt x="389890" y="952119"/>
                    </a:lnTo>
                    <a:lnTo>
                      <a:pt x="389890" y="908837"/>
                    </a:lnTo>
                    <a:lnTo>
                      <a:pt x="433209" y="908837"/>
                    </a:lnTo>
                    <a:lnTo>
                      <a:pt x="433209" y="865555"/>
                    </a:lnTo>
                    <a:lnTo>
                      <a:pt x="389890" y="865555"/>
                    </a:lnTo>
                    <a:lnTo>
                      <a:pt x="346570" y="865555"/>
                    </a:lnTo>
                    <a:lnTo>
                      <a:pt x="303250" y="865555"/>
                    </a:lnTo>
                    <a:lnTo>
                      <a:pt x="303250" y="952106"/>
                    </a:lnTo>
                    <a:lnTo>
                      <a:pt x="346570" y="952106"/>
                    </a:lnTo>
                    <a:lnTo>
                      <a:pt x="346570" y="995387"/>
                    </a:lnTo>
                    <a:lnTo>
                      <a:pt x="389890" y="995387"/>
                    </a:lnTo>
                    <a:lnTo>
                      <a:pt x="433209" y="995400"/>
                    </a:lnTo>
                    <a:lnTo>
                      <a:pt x="433209" y="1038669"/>
                    </a:lnTo>
                    <a:lnTo>
                      <a:pt x="389890" y="1038669"/>
                    </a:lnTo>
                    <a:lnTo>
                      <a:pt x="389890" y="1081951"/>
                    </a:lnTo>
                    <a:lnTo>
                      <a:pt x="433209" y="1081951"/>
                    </a:lnTo>
                    <a:lnTo>
                      <a:pt x="476529" y="1081951"/>
                    </a:lnTo>
                    <a:lnTo>
                      <a:pt x="476529" y="649173"/>
                    </a:lnTo>
                    <a:lnTo>
                      <a:pt x="433209" y="649173"/>
                    </a:lnTo>
                    <a:lnTo>
                      <a:pt x="433209" y="692442"/>
                    </a:lnTo>
                    <a:lnTo>
                      <a:pt x="389890" y="692442"/>
                    </a:lnTo>
                    <a:lnTo>
                      <a:pt x="389890" y="649173"/>
                    </a:lnTo>
                    <a:lnTo>
                      <a:pt x="346570" y="649173"/>
                    </a:lnTo>
                    <a:lnTo>
                      <a:pt x="346570" y="605891"/>
                    </a:lnTo>
                    <a:lnTo>
                      <a:pt x="389890" y="605891"/>
                    </a:lnTo>
                    <a:lnTo>
                      <a:pt x="433209" y="605891"/>
                    </a:lnTo>
                    <a:lnTo>
                      <a:pt x="476529" y="605891"/>
                    </a:lnTo>
                    <a:lnTo>
                      <a:pt x="476529" y="476059"/>
                    </a:lnTo>
                    <a:close/>
                  </a:path>
                  <a:path w="520064" h="1082039">
                    <a:moveTo>
                      <a:pt x="519849" y="346227"/>
                    </a:moveTo>
                    <a:lnTo>
                      <a:pt x="476529" y="346227"/>
                    </a:lnTo>
                    <a:lnTo>
                      <a:pt x="433209" y="346227"/>
                    </a:lnTo>
                    <a:lnTo>
                      <a:pt x="433209" y="389509"/>
                    </a:lnTo>
                    <a:lnTo>
                      <a:pt x="476529" y="389509"/>
                    </a:lnTo>
                    <a:lnTo>
                      <a:pt x="519849" y="389509"/>
                    </a:lnTo>
                    <a:lnTo>
                      <a:pt x="519849" y="346227"/>
                    </a:lnTo>
                    <a:close/>
                  </a:path>
                  <a:path w="520064" h="1082039">
                    <a:moveTo>
                      <a:pt x="519849" y="86563"/>
                    </a:moveTo>
                    <a:lnTo>
                      <a:pt x="476529" y="86563"/>
                    </a:lnTo>
                    <a:lnTo>
                      <a:pt x="433209" y="86563"/>
                    </a:lnTo>
                    <a:lnTo>
                      <a:pt x="433209" y="216408"/>
                    </a:lnTo>
                    <a:lnTo>
                      <a:pt x="476529" y="216408"/>
                    </a:lnTo>
                    <a:lnTo>
                      <a:pt x="519849" y="216408"/>
                    </a:lnTo>
                    <a:lnTo>
                      <a:pt x="519849" y="86563"/>
                    </a:lnTo>
                    <a:close/>
                  </a:path>
                  <a:path w="520064" h="1082039">
                    <a:moveTo>
                      <a:pt x="519849" y="0"/>
                    </a:moveTo>
                    <a:lnTo>
                      <a:pt x="476529" y="0"/>
                    </a:lnTo>
                    <a:lnTo>
                      <a:pt x="433209" y="0"/>
                    </a:lnTo>
                    <a:lnTo>
                      <a:pt x="389890" y="0"/>
                    </a:lnTo>
                    <a:lnTo>
                      <a:pt x="346570" y="0"/>
                    </a:lnTo>
                    <a:lnTo>
                      <a:pt x="346570" y="302945"/>
                    </a:lnTo>
                    <a:lnTo>
                      <a:pt x="389890" y="302945"/>
                    </a:lnTo>
                    <a:lnTo>
                      <a:pt x="433209" y="302945"/>
                    </a:lnTo>
                    <a:lnTo>
                      <a:pt x="476529" y="302945"/>
                    </a:lnTo>
                    <a:lnTo>
                      <a:pt x="519849" y="302945"/>
                    </a:lnTo>
                    <a:lnTo>
                      <a:pt x="519849" y="259664"/>
                    </a:lnTo>
                    <a:lnTo>
                      <a:pt x="476529" y="259664"/>
                    </a:lnTo>
                    <a:lnTo>
                      <a:pt x="433209" y="259664"/>
                    </a:lnTo>
                    <a:lnTo>
                      <a:pt x="389890" y="259664"/>
                    </a:lnTo>
                    <a:lnTo>
                      <a:pt x="389890" y="43281"/>
                    </a:lnTo>
                    <a:lnTo>
                      <a:pt x="433209" y="43281"/>
                    </a:lnTo>
                    <a:lnTo>
                      <a:pt x="476529" y="43281"/>
                    </a:lnTo>
                    <a:lnTo>
                      <a:pt x="519849" y="43281"/>
                    </a:lnTo>
                    <a:lnTo>
                      <a:pt x="519849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" name="object 109">
              <a:extLst>
                <a:ext uri="{FF2B5EF4-FFF2-40B4-BE49-F238E27FC236}">
                  <a16:creationId xmlns="" xmlns:a16="http://schemas.microsoft.com/office/drawing/2014/main" id="{53FF79D3-EC9F-0CA3-DBAF-46B074D3185A}"/>
                </a:ext>
              </a:extLst>
            </p:cNvPr>
            <p:cNvSpPr/>
            <p:nvPr/>
          </p:nvSpPr>
          <p:spPr>
            <a:xfrm>
              <a:off x="2273579" y="5486806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object 110">
              <a:extLst>
                <a:ext uri="{FF2B5EF4-FFF2-40B4-BE49-F238E27FC236}">
                  <a16:creationId xmlns="" xmlns:a16="http://schemas.microsoft.com/office/drawing/2014/main" id="{CF9EFFCE-65DC-EEC7-99F1-1AA32A279F16}"/>
                </a:ext>
              </a:extLst>
            </p:cNvPr>
            <p:cNvSpPr/>
            <p:nvPr/>
          </p:nvSpPr>
          <p:spPr>
            <a:xfrm>
              <a:off x="2273579" y="5659920"/>
              <a:ext cx="43815" cy="173355"/>
            </a:xfrm>
            <a:custGeom>
              <a:avLst/>
              <a:gdLst/>
              <a:ahLst/>
              <a:cxnLst/>
              <a:rect l="l" t="t" r="r" b="b"/>
              <a:pathLst>
                <a:path w="43814" h="173354">
                  <a:moveTo>
                    <a:pt x="43319" y="129832"/>
                  </a:moveTo>
                  <a:lnTo>
                    <a:pt x="0" y="129832"/>
                  </a:lnTo>
                  <a:lnTo>
                    <a:pt x="0" y="173113"/>
                  </a:lnTo>
                  <a:lnTo>
                    <a:pt x="43319" y="173113"/>
                  </a:lnTo>
                  <a:lnTo>
                    <a:pt x="43319" y="129832"/>
                  </a:lnTo>
                  <a:close/>
                </a:path>
                <a:path w="43814" h="173354">
                  <a:moveTo>
                    <a:pt x="43319" y="0"/>
                  </a:moveTo>
                  <a:lnTo>
                    <a:pt x="0" y="0"/>
                  </a:lnTo>
                  <a:lnTo>
                    <a:pt x="0" y="86550"/>
                  </a:lnTo>
                  <a:lnTo>
                    <a:pt x="43319" y="86550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object 111">
              <a:extLst>
                <a:ext uri="{FF2B5EF4-FFF2-40B4-BE49-F238E27FC236}">
                  <a16:creationId xmlns="" xmlns:a16="http://schemas.microsoft.com/office/drawing/2014/main" id="{B7C618C8-461A-4DD2-3A03-9C23307C414F}"/>
                </a:ext>
              </a:extLst>
            </p:cNvPr>
            <p:cNvSpPr/>
            <p:nvPr/>
          </p:nvSpPr>
          <p:spPr>
            <a:xfrm>
              <a:off x="2273579" y="5962865"/>
              <a:ext cx="43815" cy="130175"/>
            </a:xfrm>
            <a:custGeom>
              <a:avLst/>
              <a:gdLst/>
              <a:ahLst/>
              <a:cxnLst/>
              <a:rect l="l" t="t" r="r" b="b"/>
              <a:pathLst>
                <a:path w="43814" h="130175">
                  <a:moveTo>
                    <a:pt x="43319" y="86550"/>
                  </a:moveTo>
                  <a:lnTo>
                    <a:pt x="0" y="86550"/>
                  </a:lnTo>
                  <a:lnTo>
                    <a:pt x="0" y="129832"/>
                  </a:lnTo>
                  <a:lnTo>
                    <a:pt x="43319" y="129832"/>
                  </a:lnTo>
                  <a:lnTo>
                    <a:pt x="43319" y="86550"/>
                  </a:lnTo>
                  <a:close/>
                </a:path>
                <a:path w="43814" h="130175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object 112">
              <a:extLst>
                <a:ext uri="{FF2B5EF4-FFF2-40B4-BE49-F238E27FC236}">
                  <a16:creationId xmlns="" xmlns:a16="http://schemas.microsoft.com/office/drawing/2014/main" id="{5BCE0B23-331E-ABA0-C728-C5636BA5B9DF}"/>
                </a:ext>
              </a:extLst>
            </p:cNvPr>
            <p:cNvSpPr/>
            <p:nvPr/>
          </p:nvSpPr>
          <p:spPr>
            <a:xfrm>
              <a:off x="2316899" y="5010746"/>
              <a:ext cx="43815" cy="389890"/>
            </a:xfrm>
            <a:custGeom>
              <a:avLst/>
              <a:gdLst/>
              <a:ahLst/>
              <a:cxnLst/>
              <a:rect l="l" t="t" r="r" b="b"/>
              <a:pathLst>
                <a:path w="43814" h="389889">
                  <a:moveTo>
                    <a:pt x="43319" y="346227"/>
                  </a:moveTo>
                  <a:lnTo>
                    <a:pt x="0" y="346227"/>
                  </a:lnTo>
                  <a:lnTo>
                    <a:pt x="0" y="389509"/>
                  </a:lnTo>
                  <a:lnTo>
                    <a:pt x="43319" y="389509"/>
                  </a:lnTo>
                  <a:lnTo>
                    <a:pt x="43319" y="346227"/>
                  </a:lnTo>
                  <a:close/>
                </a:path>
                <a:path w="43814" h="389889">
                  <a:moveTo>
                    <a:pt x="43319" y="259664"/>
                  </a:moveTo>
                  <a:lnTo>
                    <a:pt x="0" y="259664"/>
                  </a:lnTo>
                  <a:lnTo>
                    <a:pt x="0" y="302945"/>
                  </a:lnTo>
                  <a:lnTo>
                    <a:pt x="43319" y="302945"/>
                  </a:lnTo>
                  <a:lnTo>
                    <a:pt x="43319" y="259664"/>
                  </a:lnTo>
                  <a:close/>
                </a:path>
                <a:path w="43814" h="389889">
                  <a:moveTo>
                    <a:pt x="43319" y="86563"/>
                  </a:moveTo>
                  <a:lnTo>
                    <a:pt x="0" y="86563"/>
                  </a:lnTo>
                  <a:lnTo>
                    <a:pt x="0" y="216408"/>
                  </a:lnTo>
                  <a:lnTo>
                    <a:pt x="43319" y="216408"/>
                  </a:lnTo>
                  <a:lnTo>
                    <a:pt x="43319" y="86563"/>
                  </a:lnTo>
                  <a:close/>
                </a:path>
                <a:path w="43814" h="389889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bject 113">
              <a:extLst>
                <a:ext uri="{FF2B5EF4-FFF2-40B4-BE49-F238E27FC236}">
                  <a16:creationId xmlns="" xmlns:a16="http://schemas.microsoft.com/office/drawing/2014/main" id="{E2802833-1A90-472A-750F-68580BB90CB4}"/>
                </a:ext>
              </a:extLst>
            </p:cNvPr>
            <p:cNvSpPr/>
            <p:nvPr/>
          </p:nvSpPr>
          <p:spPr>
            <a:xfrm>
              <a:off x="2316899" y="5486806"/>
              <a:ext cx="43815" cy="346710"/>
            </a:xfrm>
            <a:custGeom>
              <a:avLst/>
              <a:gdLst/>
              <a:ahLst/>
              <a:cxnLst/>
              <a:rect l="l" t="t" r="r" b="b"/>
              <a:pathLst>
                <a:path w="43814" h="346710">
                  <a:moveTo>
                    <a:pt x="43319" y="302945"/>
                  </a:moveTo>
                  <a:lnTo>
                    <a:pt x="0" y="302945"/>
                  </a:lnTo>
                  <a:lnTo>
                    <a:pt x="0" y="346227"/>
                  </a:lnTo>
                  <a:lnTo>
                    <a:pt x="43319" y="346227"/>
                  </a:lnTo>
                  <a:lnTo>
                    <a:pt x="43319" y="302945"/>
                  </a:lnTo>
                  <a:close/>
                </a:path>
                <a:path w="43814" h="346710">
                  <a:moveTo>
                    <a:pt x="43319" y="216382"/>
                  </a:moveTo>
                  <a:lnTo>
                    <a:pt x="0" y="216382"/>
                  </a:lnTo>
                  <a:lnTo>
                    <a:pt x="0" y="259664"/>
                  </a:lnTo>
                  <a:lnTo>
                    <a:pt x="43319" y="259664"/>
                  </a:lnTo>
                  <a:lnTo>
                    <a:pt x="43319" y="216382"/>
                  </a:lnTo>
                  <a:close/>
                </a:path>
                <a:path w="43814" h="346710">
                  <a:moveTo>
                    <a:pt x="43319" y="129832"/>
                  </a:moveTo>
                  <a:lnTo>
                    <a:pt x="0" y="129832"/>
                  </a:lnTo>
                  <a:lnTo>
                    <a:pt x="0" y="173113"/>
                  </a:lnTo>
                  <a:lnTo>
                    <a:pt x="43319" y="173113"/>
                  </a:lnTo>
                  <a:lnTo>
                    <a:pt x="43319" y="129832"/>
                  </a:lnTo>
                  <a:close/>
                </a:path>
                <a:path w="43814" h="346710">
                  <a:moveTo>
                    <a:pt x="43319" y="0"/>
                  </a:moveTo>
                  <a:lnTo>
                    <a:pt x="0" y="0"/>
                  </a:lnTo>
                  <a:lnTo>
                    <a:pt x="0" y="86550"/>
                  </a:lnTo>
                  <a:lnTo>
                    <a:pt x="43319" y="86550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object 114">
              <a:extLst>
                <a:ext uri="{FF2B5EF4-FFF2-40B4-BE49-F238E27FC236}">
                  <a16:creationId xmlns="" xmlns:a16="http://schemas.microsoft.com/office/drawing/2014/main" id="{7E381548-FC31-853F-1578-1F9378F39A6B}"/>
                </a:ext>
              </a:extLst>
            </p:cNvPr>
            <p:cNvSpPr/>
            <p:nvPr/>
          </p:nvSpPr>
          <p:spPr>
            <a:xfrm>
              <a:off x="2316899" y="5919584"/>
              <a:ext cx="43815" cy="173355"/>
            </a:xfrm>
            <a:custGeom>
              <a:avLst/>
              <a:gdLst/>
              <a:ahLst/>
              <a:cxnLst/>
              <a:rect l="l" t="t" r="r" b="b"/>
              <a:pathLst>
                <a:path w="43814" h="173354">
                  <a:moveTo>
                    <a:pt x="43319" y="0"/>
                  </a:moveTo>
                  <a:lnTo>
                    <a:pt x="0" y="0"/>
                  </a:lnTo>
                  <a:lnTo>
                    <a:pt x="0" y="173113"/>
                  </a:lnTo>
                  <a:lnTo>
                    <a:pt x="43319" y="173113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bject 115">
              <a:extLst>
                <a:ext uri="{FF2B5EF4-FFF2-40B4-BE49-F238E27FC236}">
                  <a16:creationId xmlns="" xmlns:a16="http://schemas.microsoft.com/office/drawing/2014/main" id="{A1E7310D-4A4E-8C0F-1FB9-722402658277}"/>
                </a:ext>
              </a:extLst>
            </p:cNvPr>
            <p:cNvSpPr/>
            <p:nvPr/>
          </p:nvSpPr>
          <p:spPr>
            <a:xfrm>
              <a:off x="2360218" y="5010746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bject 116">
              <a:extLst>
                <a:ext uri="{FF2B5EF4-FFF2-40B4-BE49-F238E27FC236}">
                  <a16:creationId xmlns="" xmlns:a16="http://schemas.microsoft.com/office/drawing/2014/main" id="{BE252392-38AB-94D5-3976-3FB9F21CDCF8}"/>
                </a:ext>
              </a:extLst>
            </p:cNvPr>
            <p:cNvSpPr/>
            <p:nvPr/>
          </p:nvSpPr>
          <p:spPr>
            <a:xfrm>
              <a:off x="2360218" y="5270411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object 117">
              <a:extLst>
                <a:ext uri="{FF2B5EF4-FFF2-40B4-BE49-F238E27FC236}">
                  <a16:creationId xmlns="" xmlns:a16="http://schemas.microsoft.com/office/drawing/2014/main" id="{D25C722E-475C-F512-C604-C2B01050859C}"/>
                </a:ext>
              </a:extLst>
            </p:cNvPr>
            <p:cNvSpPr/>
            <p:nvPr/>
          </p:nvSpPr>
          <p:spPr>
            <a:xfrm>
              <a:off x="2360218" y="5400256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object 118">
              <a:extLst>
                <a:ext uri="{FF2B5EF4-FFF2-40B4-BE49-F238E27FC236}">
                  <a16:creationId xmlns="" xmlns:a16="http://schemas.microsoft.com/office/drawing/2014/main" id="{851C6D72-0005-78A8-3492-992D6CD84B32}"/>
                </a:ext>
              </a:extLst>
            </p:cNvPr>
            <p:cNvSpPr/>
            <p:nvPr/>
          </p:nvSpPr>
          <p:spPr>
            <a:xfrm>
              <a:off x="2360218" y="5530088"/>
              <a:ext cx="43815" cy="303530"/>
            </a:xfrm>
            <a:custGeom>
              <a:avLst/>
              <a:gdLst/>
              <a:ahLst/>
              <a:cxnLst/>
              <a:rect l="l" t="t" r="r" b="b"/>
              <a:pathLst>
                <a:path w="43814" h="303529">
                  <a:moveTo>
                    <a:pt x="43319" y="259664"/>
                  </a:moveTo>
                  <a:lnTo>
                    <a:pt x="0" y="259664"/>
                  </a:lnTo>
                  <a:lnTo>
                    <a:pt x="0" y="302945"/>
                  </a:lnTo>
                  <a:lnTo>
                    <a:pt x="43319" y="302945"/>
                  </a:lnTo>
                  <a:lnTo>
                    <a:pt x="43319" y="259664"/>
                  </a:lnTo>
                  <a:close/>
                </a:path>
                <a:path w="43814" h="303529">
                  <a:moveTo>
                    <a:pt x="43319" y="173101"/>
                  </a:moveTo>
                  <a:lnTo>
                    <a:pt x="0" y="173101"/>
                  </a:lnTo>
                  <a:lnTo>
                    <a:pt x="0" y="216382"/>
                  </a:lnTo>
                  <a:lnTo>
                    <a:pt x="43319" y="216382"/>
                  </a:lnTo>
                  <a:lnTo>
                    <a:pt x="43319" y="173101"/>
                  </a:lnTo>
                  <a:close/>
                </a:path>
                <a:path w="43814" h="303529">
                  <a:moveTo>
                    <a:pt x="43319" y="86550"/>
                  </a:moveTo>
                  <a:lnTo>
                    <a:pt x="0" y="86550"/>
                  </a:lnTo>
                  <a:lnTo>
                    <a:pt x="0" y="129832"/>
                  </a:lnTo>
                  <a:lnTo>
                    <a:pt x="43319" y="129832"/>
                  </a:lnTo>
                  <a:lnTo>
                    <a:pt x="43319" y="86550"/>
                  </a:lnTo>
                  <a:close/>
                </a:path>
                <a:path w="43814" h="303529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bject 119">
              <a:extLst>
                <a:ext uri="{FF2B5EF4-FFF2-40B4-BE49-F238E27FC236}">
                  <a16:creationId xmlns="" xmlns:a16="http://schemas.microsoft.com/office/drawing/2014/main" id="{EEA67CEF-20DF-4F23-804D-FE666A1E01F8}"/>
                </a:ext>
              </a:extLst>
            </p:cNvPr>
            <p:cNvSpPr/>
            <p:nvPr/>
          </p:nvSpPr>
          <p:spPr>
            <a:xfrm>
              <a:off x="2360218" y="5919584"/>
              <a:ext cx="43815" cy="173355"/>
            </a:xfrm>
            <a:custGeom>
              <a:avLst/>
              <a:gdLst/>
              <a:ahLst/>
              <a:cxnLst/>
              <a:rect l="l" t="t" r="r" b="b"/>
              <a:pathLst>
                <a:path w="43814" h="173354">
                  <a:moveTo>
                    <a:pt x="43319" y="129832"/>
                  </a:moveTo>
                  <a:lnTo>
                    <a:pt x="0" y="129832"/>
                  </a:lnTo>
                  <a:lnTo>
                    <a:pt x="0" y="173113"/>
                  </a:lnTo>
                  <a:lnTo>
                    <a:pt x="43319" y="173113"/>
                  </a:lnTo>
                  <a:lnTo>
                    <a:pt x="43319" y="129832"/>
                  </a:lnTo>
                  <a:close/>
                </a:path>
                <a:path w="43814" h="173354">
                  <a:moveTo>
                    <a:pt x="43319" y="0"/>
                  </a:moveTo>
                  <a:lnTo>
                    <a:pt x="0" y="0"/>
                  </a:lnTo>
                  <a:lnTo>
                    <a:pt x="0" y="86550"/>
                  </a:lnTo>
                  <a:lnTo>
                    <a:pt x="43319" y="86550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bject 120">
              <a:extLst>
                <a:ext uri="{FF2B5EF4-FFF2-40B4-BE49-F238E27FC236}">
                  <a16:creationId xmlns="" xmlns:a16="http://schemas.microsoft.com/office/drawing/2014/main" id="{EC70D967-4EB0-DF9B-6A22-DC5CAA91A156}"/>
                </a:ext>
              </a:extLst>
            </p:cNvPr>
            <p:cNvSpPr/>
            <p:nvPr/>
          </p:nvSpPr>
          <p:spPr>
            <a:xfrm>
              <a:off x="2403538" y="5010746"/>
              <a:ext cx="43815" cy="389890"/>
            </a:xfrm>
            <a:custGeom>
              <a:avLst/>
              <a:gdLst/>
              <a:ahLst/>
              <a:cxnLst/>
              <a:rect l="l" t="t" r="r" b="b"/>
              <a:pathLst>
                <a:path w="43814" h="389889">
                  <a:moveTo>
                    <a:pt x="43319" y="346227"/>
                  </a:moveTo>
                  <a:lnTo>
                    <a:pt x="0" y="346227"/>
                  </a:lnTo>
                  <a:lnTo>
                    <a:pt x="0" y="389509"/>
                  </a:lnTo>
                  <a:lnTo>
                    <a:pt x="43319" y="389509"/>
                  </a:lnTo>
                  <a:lnTo>
                    <a:pt x="43319" y="346227"/>
                  </a:lnTo>
                  <a:close/>
                </a:path>
                <a:path w="43814" h="389889">
                  <a:moveTo>
                    <a:pt x="43319" y="0"/>
                  </a:moveTo>
                  <a:lnTo>
                    <a:pt x="0" y="0"/>
                  </a:lnTo>
                  <a:lnTo>
                    <a:pt x="0" y="302945"/>
                  </a:lnTo>
                  <a:lnTo>
                    <a:pt x="43319" y="302945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object 121">
              <a:extLst>
                <a:ext uri="{FF2B5EF4-FFF2-40B4-BE49-F238E27FC236}">
                  <a16:creationId xmlns="" xmlns:a16="http://schemas.microsoft.com/office/drawing/2014/main" id="{02252350-461A-0485-220E-007B682AE9F7}"/>
                </a:ext>
              </a:extLst>
            </p:cNvPr>
            <p:cNvSpPr/>
            <p:nvPr/>
          </p:nvSpPr>
          <p:spPr>
            <a:xfrm>
              <a:off x="2403538" y="5530088"/>
              <a:ext cx="43815" cy="433070"/>
            </a:xfrm>
            <a:custGeom>
              <a:avLst/>
              <a:gdLst/>
              <a:ahLst/>
              <a:cxnLst/>
              <a:rect l="l" t="t" r="r" b="b"/>
              <a:pathLst>
                <a:path w="43814" h="433070">
                  <a:moveTo>
                    <a:pt x="43319" y="346214"/>
                  </a:moveTo>
                  <a:lnTo>
                    <a:pt x="0" y="346214"/>
                  </a:lnTo>
                  <a:lnTo>
                    <a:pt x="0" y="432765"/>
                  </a:lnTo>
                  <a:lnTo>
                    <a:pt x="43319" y="432765"/>
                  </a:lnTo>
                  <a:lnTo>
                    <a:pt x="43319" y="346214"/>
                  </a:lnTo>
                  <a:close/>
                </a:path>
                <a:path w="43814" h="433070">
                  <a:moveTo>
                    <a:pt x="43319" y="129832"/>
                  </a:moveTo>
                  <a:lnTo>
                    <a:pt x="0" y="129832"/>
                  </a:lnTo>
                  <a:lnTo>
                    <a:pt x="0" y="302945"/>
                  </a:lnTo>
                  <a:lnTo>
                    <a:pt x="43319" y="302945"/>
                  </a:lnTo>
                  <a:lnTo>
                    <a:pt x="43319" y="129832"/>
                  </a:lnTo>
                  <a:close/>
                </a:path>
                <a:path w="43814" h="433070">
                  <a:moveTo>
                    <a:pt x="43319" y="0"/>
                  </a:moveTo>
                  <a:lnTo>
                    <a:pt x="0" y="0"/>
                  </a:lnTo>
                  <a:lnTo>
                    <a:pt x="0" y="86550"/>
                  </a:lnTo>
                  <a:lnTo>
                    <a:pt x="43319" y="86550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object 122">
              <a:extLst>
                <a:ext uri="{FF2B5EF4-FFF2-40B4-BE49-F238E27FC236}">
                  <a16:creationId xmlns="" xmlns:a16="http://schemas.microsoft.com/office/drawing/2014/main" id="{48628077-DB20-A016-C60D-3B853B7B8AE8}"/>
                </a:ext>
              </a:extLst>
            </p:cNvPr>
            <p:cNvSpPr/>
            <p:nvPr/>
          </p:nvSpPr>
          <p:spPr>
            <a:xfrm>
              <a:off x="2403538" y="6049416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8C8CB9E-EBAE-7CCC-4A57-CBCEB014E4AA}"/>
              </a:ext>
            </a:extLst>
          </p:cNvPr>
          <p:cNvSpPr txBox="1"/>
          <p:nvPr/>
        </p:nvSpPr>
        <p:spPr>
          <a:xfrm>
            <a:off x="8239028" y="4335927"/>
            <a:ext cx="35274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Агентство по привлечению инвестиций Самарской области</a:t>
            </a:r>
          </a:p>
          <a:p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8 (800) 505 90 36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8 (846) 375 03 05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info@investinsamara.ru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370307F6-5D5E-5796-6929-7A6350962CFB}"/>
              </a:ext>
            </a:extLst>
          </p:cNvPr>
          <p:cNvSpPr txBox="1"/>
          <p:nvPr/>
        </p:nvSpPr>
        <p:spPr>
          <a:xfrm>
            <a:off x="2554024" y="4335927"/>
            <a:ext cx="3527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Администрация муниципального района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Безенчукский</a:t>
            </a:r>
            <a:endParaRPr lang="ru-RU" sz="14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3C3E6C08-6A61-524D-B2C7-376AAAF57D5B}"/>
              </a:ext>
            </a:extLst>
          </p:cNvPr>
          <p:cNvSpPr txBox="1"/>
          <p:nvPr/>
        </p:nvSpPr>
        <p:spPr>
          <a:xfrm>
            <a:off x="2571125" y="1599454"/>
            <a:ext cx="3534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Глава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/>
              <a:t>района</a:t>
            </a:r>
          </a:p>
          <a:p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ВАВИЛОВ ДМИТРИЙ ЛЕОНИДОВИЧ</a:t>
            </a:r>
          </a:p>
          <a:p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8(84676) 2 13 31 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89276023645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15"/>
              </a:rPr>
              <a:t>adm.bezenchuk@yandex.ru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object 34">
            <a:extLst>
              <a:ext uri="{FF2B5EF4-FFF2-40B4-BE49-F238E27FC236}">
                <a16:creationId xmlns="" xmlns:a16="http://schemas.microsoft.com/office/drawing/2014/main" id="{F130C793-6816-D141-4EDD-CFC5766CBD31}"/>
              </a:ext>
            </a:extLst>
          </p:cNvPr>
          <p:cNvSpPr txBox="1"/>
          <p:nvPr/>
        </p:nvSpPr>
        <p:spPr>
          <a:xfrm>
            <a:off x="9017433" y="507381"/>
            <a:ext cx="2285697" cy="398186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</a:t>
            </a:r>
            <a:r>
              <a:rPr lang="ru-RU" sz="1200" dirty="0" err="1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5" name="Picture 2" descr="Логотип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897" y="400183"/>
            <a:ext cx="648946" cy="61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65" y="4335927"/>
            <a:ext cx="1976858" cy="1976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A324785-BE51-050A-3D05-C62937315731}"/>
              </a:ext>
            </a:extLst>
          </p:cNvPr>
          <p:cNvSpPr txBox="1"/>
          <p:nvPr/>
        </p:nvSpPr>
        <p:spPr>
          <a:xfrm>
            <a:off x="6372363" y="1599454"/>
            <a:ext cx="35344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Инвестиционный уполномоченный</a:t>
            </a:r>
          </a:p>
          <a:p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АНАНЬЕВСКАЯ ЕЛЕНА ЮРЬЕВНА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8(84676) 2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18 98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8(84676) 2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38 25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u="sng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finbez63@yandex.ru</a:t>
            </a:r>
            <a:endParaRPr lang="ru-RU" sz="1600" u="sng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sun7-22.userapi.com/impg/ZpZ2r89q63jMN7-p2bMAe7PY_QwLywhz846VyA/5AnIhoRkey4.jpg?size=720x1080&amp;quality=95&amp;sign=4c926840edda52a0d1b7bf3d4fb99a66&amp;type=album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33" y="1599454"/>
            <a:ext cx="1773521" cy="266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9848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5434</TotalTime>
  <Words>2136</Words>
  <Application>Microsoft Office PowerPoint</Application>
  <PresentationFormat>Произвольный</PresentationFormat>
  <Paragraphs>504</Paragraphs>
  <Slides>24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administrator</dc:creator>
  <cp:lastModifiedBy>Советкина Яна Вальерьевна</cp:lastModifiedBy>
  <cp:revision>325</cp:revision>
  <cp:lastPrinted>2026-06-11T07:54:59Z</cp:lastPrinted>
  <dcterms:created xsi:type="dcterms:W3CDTF">2023-11-14T08:11:22Z</dcterms:created>
  <dcterms:modified xsi:type="dcterms:W3CDTF">2026-06-30T06:24:35Z</dcterms:modified>
</cp:coreProperties>
</file>